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7" r:id="rId14"/>
    <p:sldId id="291" r:id="rId15"/>
    <p:sldId id="269" r:id="rId16"/>
    <p:sldId id="270" r:id="rId17"/>
    <p:sldId id="292" r:id="rId18"/>
    <p:sldId id="271" r:id="rId19"/>
    <p:sldId id="273" r:id="rId20"/>
    <p:sldId id="272" r:id="rId21"/>
    <p:sldId id="274" r:id="rId22"/>
    <p:sldId id="275" r:id="rId23"/>
    <p:sldId id="276" r:id="rId24"/>
    <p:sldId id="277" r:id="rId25"/>
    <p:sldId id="279" r:id="rId26"/>
    <p:sldId id="278" r:id="rId27"/>
    <p:sldId id="280" r:id="rId28"/>
    <p:sldId id="281" r:id="rId29"/>
    <p:sldId id="282" r:id="rId30"/>
    <p:sldId id="283" r:id="rId31"/>
    <p:sldId id="293" r:id="rId32"/>
    <p:sldId id="284" r:id="rId33"/>
    <p:sldId id="285" r:id="rId34"/>
    <p:sldId id="286" r:id="rId35"/>
    <p:sldId id="287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266" r:id="rId56"/>
    <p:sldId id="313" r:id="rId57"/>
    <p:sldId id="268" r:id="rId58"/>
    <p:sldId id="314" r:id="rId59"/>
    <p:sldId id="315" r:id="rId60"/>
    <p:sldId id="316" r:id="rId61"/>
    <p:sldId id="317" r:id="rId62"/>
    <p:sldId id="318" r:id="rId63"/>
    <p:sldId id="319" r:id="rId64"/>
    <p:sldId id="409" r:id="rId65"/>
    <p:sldId id="656" r:id="rId66"/>
    <p:sldId id="411" r:id="rId67"/>
    <p:sldId id="716" r:id="rId68"/>
    <p:sldId id="513" r:id="rId69"/>
    <p:sldId id="420" r:id="rId70"/>
    <p:sldId id="514" r:id="rId71"/>
    <p:sldId id="414" r:id="rId72"/>
    <p:sldId id="415" r:id="rId73"/>
    <p:sldId id="425" r:id="rId74"/>
    <p:sldId id="467" r:id="rId75"/>
    <p:sldId id="428" r:id="rId76"/>
    <p:sldId id="417" r:id="rId77"/>
    <p:sldId id="717" r:id="rId78"/>
    <p:sldId id="432" r:id="rId79"/>
    <p:sldId id="718" r:id="rId80"/>
    <p:sldId id="719" r:id="rId81"/>
    <p:sldId id="605" r:id="rId82"/>
    <p:sldId id="720" r:id="rId83"/>
    <p:sldId id="412" r:id="rId84"/>
    <p:sldId id="604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563" r:id="rId116"/>
    <p:sldId id="713" r:id="rId117"/>
    <p:sldId id="714" r:id="rId118"/>
    <p:sldId id="603" r:id="rId119"/>
    <p:sldId id="715" r:id="rId120"/>
    <p:sldId id="721" r:id="rId121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82C70C18-D32D-4E5A-9F9B-4E12C66B36CA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7"/>
            <p14:sldId id="291"/>
            <p14:sldId id="269"/>
            <p14:sldId id="270"/>
            <p14:sldId id="292"/>
            <p14:sldId id="271"/>
            <p14:sldId id="273"/>
            <p14:sldId id="27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93"/>
            <p14:sldId id="284"/>
            <p14:sldId id="285"/>
            <p14:sldId id="286"/>
            <p14:sldId id="287"/>
          </p14:sldIdLst>
        </p14:section>
        <p14:section name="02 Linux 调试环境" id="{3F115007-8534-4369-8232-8464D54F5FDC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03 Linux 交叉环境" id="{A0590FB3-6D4A-46E2-B844-3F67CB7705E9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66"/>
            <p14:sldId id="313"/>
            <p14:sldId id="268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04 ARM 实验环境" id="{FC3C5DD1-BD2C-4B51-A37A-38F602408419}">
          <p14:sldIdLst>
            <p14:sldId id="409"/>
            <p14:sldId id="656"/>
            <p14:sldId id="411"/>
            <p14:sldId id="716"/>
            <p14:sldId id="513"/>
            <p14:sldId id="420"/>
            <p14:sldId id="514"/>
            <p14:sldId id="414"/>
            <p14:sldId id="415"/>
            <p14:sldId id="425"/>
            <p14:sldId id="467"/>
            <p14:sldId id="428"/>
            <p14:sldId id="417"/>
            <p14:sldId id="717"/>
            <p14:sldId id="432"/>
            <p14:sldId id="718"/>
          </p14:sldIdLst>
        </p14:section>
        <p14:section name="05 Eclipse 使用" id="{7623D973-62CF-486C-9B45-0B8DB8A1CADA}">
          <p14:sldIdLst>
            <p14:sldId id="719"/>
            <p14:sldId id="605"/>
            <p14:sldId id="720"/>
            <p14:sldId id="412"/>
            <p14:sldId id="604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06 Led 设计 &amp; 应用" id="{5F78B425-311C-4C3A-91DC-B71783408877}">
          <p14:sldIdLst>
            <p14:sldId id="563"/>
            <p14:sldId id="713"/>
            <p14:sldId id="714"/>
            <p14:sldId id="603"/>
            <p14:sldId id="71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509" y="67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5167" y="2125980"/>
            <a:ext cx="103719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0337" y="3840480"/>
            <a:ext cx="85415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694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80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112" y="1577340"/>
            <a:ext cx="53079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4156" y="1577340"/>
            <a:ext cx="53079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635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146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098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pPr fontAlgn="auto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851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737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pPr fontAlgn="auto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4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53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altLang="zh-CN" strike="noStrike" noProof="1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413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9471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226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lang="en-US" altLang="zh-CN" strike="noStrike" noProof="1">
                <a:sym typeface="+mn-ea"/>
              </a:rPr>
              <a:t>Click to edit Master text styles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178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en-US" altLang="zh-CN" strike="noStrike" noProof="1">
                <a:sym typeface="+mn-ea"/>
              </a:rPr>
              <a:t>Click to edit Master title style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fontAlgn="auto"/>
            <a:r>
              <a:rPr lang="en-US" altLang="zh-CN" strike="noStrike" noProof="1"/>
              <a:t>Click to edit Master text styles</a:t>
            </a:r>
          </a:p>
          <a:p>
            <a:pPr lvl="1" fontAlgn="auto"/>
            <a:r>
              <a:rPr lang="en-US" altLang="zh-CN" strike="noStrike" noProof="1"/>
              <a:t>Second level</a:t>
            </a:r>
          </a:p>
          <a:p>
            <a:pPr lvl="2" fontAlgn="auto"/>
            <a:r>
              <a:rPr lang="en-US" altLang="zh-CN" strike="noStrike" noProof="1"/>
              <a:t>Third level</a:t>
            </a:r>
          </a:p>
          <a:p>
            <a:pPr lvl="3" fontAlgn="auto"/>
            <a:r>
              <a:rPr lang="en-US" altLang="zh-CN" strike="noStrike" noProof="1"/>
              <a:t>Fourth level</a:t>
            </a:r>
          </a:p>
          <a:p>
            <a:pPr lvl="4" fontAlgn="auto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373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224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en-US" altLang="zh-CN" strike="noStrike" noProof="1">
                <a:sym typeface="+mn-ea"/>
              </a:rPr>
              <a:t>Click to edit Master title style</a:t>
            </a:r>
            <a:endParaRPr strike="noStrike" noProof="1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70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23/03/05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6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23/03/05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0112" y="274320"/>
            <a:ext cx="109820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112" y="1577340"/>
            <a:ext cx="109820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8763" y="6377940"/>
            <a:ext cx="39047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0112" y="6377940"/>
            <a:ext cx="280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5617" y="6377940"/>
            <a:ext cx="280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24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93202">
        <a:defRPr>
          <a:latin typeface="+mn-lt"/>
          <a:ea typeface="+mn-ea"/>
          <a:cs typeface="+mn-cs"/>
        </a:defRPr>
      </a:lvl2pPr>
      <a:lvl3pPr marL="586405">
        <a:defRPr>
          <a:latin typeface="+mn-lt"/>
          <a:ea typeface="+mn-ea"/>
          <a:cs typeface="+mn-cs"/>
        </a:defRPr>
      </a:lvl3pPr>
      <a:lvl4pPr marL="879607">
        <a:defRPr>
          <a:latin typeface="+mn-lt"/>
          <a:ea typeface="+mn-ea"/>
          <a:cs typeface="+mn-cs"/>
        </a:defRPr>
      </a:lvl4pPr>
      <a:lvl5pPr marL="1172809">
        <a:defRPr>
          <a:latin typeface="+mn-lt"/>
          <a:ea typeface="+mn-ea"/>
          <a:cs typeface="+mn-cs"/>
        </a:defRPr>
      </a:lvl5pPr>
      <a:lvl6pPr marL="1466012">
        <a:defRPr>
          <a:latin typeface="+mn-lt"/>
          <a:ea typeface="+mn-ea"/>
          <a:cs typeface="+mn-cs"/>
        </a:defRPr>
      </a:lvl6pPr>
      <a:lvl7pPr marL="1759214">
        <a:defRPr>
          <a:latin typeface="+mn-lt"/>
          <a:ea typeface="+mn-ea"/>
          <a:cs typeface="+mn-cs"/>
        </a:defRPr>
      </a:lvl7pPr>
      <a:lvl8pPr marL="2052417">
        <a:defRPr>
          <a:latin typeface="+mn-lt"/>
          <a:ea typeface="+mn-ea"/>
          <a:cs typeface="+mn-cs"/>
        </a:defRPr>
      </a:lvl8pPr>
      <a:lvl9pPr marL="234561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013" y="608013"/>
            <a:ext cx="10969625" cy="647700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08013" y="1516063"/>
            <a:ext cx="10969625" cy="47371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23/03/05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98989"/>
                </a:solidFill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82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0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1.xml"/><Relationship Id="rId5" Type="http://schemas.openxmlformats.org/officeDocument/2006/relationships/image" Target="../media/image165.png"/><Relationship Id="rId4" Type="http://schemas.openxmlformats.org/officeDocument/2006/relationships/image" Target="../media/image1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2.xml"/><Relationship Id="rId5" Type="http://schemas.openxmlformats.org/officeDocument/2006/relationships/image" Target="../media/image166.png"/><Relationship Id="rId4" Type="http://schemas.openxmlformats.org/officeDocument/2006/relationships/image" Target="../media/image15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4.xml"/><Relationship Id="rId5" Type="http://schemas.openxmlformats.org/officeDocument/2006/relationships/image" Target="../media/image169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7.xml"/><Relationship Id="rId6" Type="http://schemas.openxmlformats.org/officeDocument/2006/relationships/image" Target="../media/image175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8.xml"/><Relationship Id="rId4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9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8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0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5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9.xml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0.xml"/><Relationship Id="rId5" Type="http://schemas.openxmlformats.org/officeDocument/2006/relationships/image" Target="../media/image120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1.xml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3.xml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4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3.xml"/><Relationship Id="rId4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4.xml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5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7.xml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9.xml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0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1.xml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5.xml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6.xml"/><Relationship Id="rId5" Type="http://schemas.openxmlformats.org/officeDocument/2006/relationships/image" Target="../media/image158.png"/><Relationship Id="rId4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7.xml"/><Relationship Id="rId5" Type="http://schemas.openxmlformats.org/officeDocument/2006/relationships/image" Target="../media/image159.png"/><Relationship Id="rId4" Type="http://schemas.openxmlformats.org/officeDocument/2006/relationships/image" Target="../media/image15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9.xml"/><Relationship Id="rId6" Type="http://schemas.openxmlformats.org/officeDocument/2006/relationships/image" Target="../media/image162.png"/><Relationship Id="rId5" Type="http://schemas.openxmlformats.org/officeDocument/2006/relationships/image" Target="../media/image160.png"/><Relationship Id="rId4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0400" y="1614170"/>
            <a:ext cx="9799200" cy="2570400"/>
          </a:xfrm>
        </p:spPr>
        <p:txBody>
          <a:bodyPr>
            <a:normAutofit fontScale="90000"/>
          </a:bodyPr>
          <a:lstStyle/>
          <a:p>
            <a:r>
              <a:rPr lang="zh-CN" altLang="zh-CN" sz="4445">
                <a:solidFill>
                  <a:srgbClr val="C00000"/>
                </a:solidFill>
              </a:rPr>
              <a:t>实验一</a:t>
            </a:r>
            <a:br>
              <a:rPr lang="zh-CN" altLang="zh-CN" sz="4445">
                <a:solidFill>
                  <a:srgbClr val="C00000"/>
                </a:solidFill>
              </a:rPr>
            </a:br>
            <a:br>
              <a:rPr lang="zh-CN" altLang="zh-CN" sz="4445">
                <a:solidFill>
                  <a:srgbClr val="C00000"/>
                </a:solidFill>
              </a:rPr>
            </a:br>
            <a:r>
              <a:rPr lang="zh-CN" altLang="zh-CN" sz="4445">
                <a:solidFill>
                  <a:srgbClr val="C00000"/>
                </a:solidFill>
              </a:rPr>
              <a:t>嵌入式 ARM 开发平台的认识及Android系统应用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54673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3</a:t>
            </a:r>
            <a:r>
              <a:rPr lang="zh-CN" altLang="en-US" b="1">
                <a:solidFill>
                  <a:srgbClr val="00B050"/>
                </a:solidFill>
              </a:rPr>
              <a:t> 重力感应/陀螺仪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开发平台内置重力感应/陀螺仪模块，最简单的测试方法就是在 Android 设置中的显示菜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单下勾选【自动旋转屏幕】功能，然后上下左右转动开发板，可以看到开发板的屏幕会按照转动的方向旋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转角度。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15" y="4413250"/>
            <a:ext cx="4887595" cy="2384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05" y="742315"/>
            <a:ext cx="5589270" cy="3279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403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4"/>
          <p:cNvPicPr>
            <a:picLocks noChangeAspect="1"/>
          </p:cNvPicPr>
          <p:nvPr/>
        </p:nvPicPr>
        <p:blipFill>
          <a:blip r:embed="rId5"/>
          <a:srcRect r="13304"/>
          <a:stretch>
            <a:fillRect/>
          </a:stretch>
        </p:blipFill>
        <p:spPr>
          <a:xfrm>
            <a:off x="746125" y="1943100"/>
            <a:ext cx="4757738" cy="161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988" y="1535113"/>
            <a:ext cx="8253412" cy="44719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505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517525"/>
            <a:ext cx="8420100" cy="59896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608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38" y="517525"/>
            <a:ext cx="7423150" cy="56911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710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450" y="334963"/>
            <a:ext cx="6657975" cy="6018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8" name="图片 60420"/>
          <p:cNvPicPr>
            <a:picLocks noChangeAspect="1"/>
          </p:cNvPicPr>
          <p:nvPr/>
        </p:nvPicPr>
        <p:blipFill>
          <a:blip r:embed="rId6"/>
          <a:srcRect l="10527" t="29747" r="52042" b="44893"/>
          <a:stretch>
            <a:fillRect/>
          </a:stretch>
        </p:blipFill>
        <p:spPr>
          <a:xfrm>
            <a:off x="4746625" y="2905125"/>
            <a:ext cx="5721350" cy="28876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813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16075"/>
            <a:ext cx="10382250" cy="42370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915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638" y="1114425"/>
            <a:ext cx="8680450" cy="5364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725" y="6294438"/>
            <a:ext cx="6035675" cy="56356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017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3" y="1149350"/>
            <a:ext cx="5508625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63" y="1879600"/>
            <a:ext cx="11195050" cy="170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275" y="1774825"/>
            <a:ext cx="8337550" cy="42449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120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3" y="1149350"/>
            <a:ext cx="5508625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63" y="1879600"/>
            <a:ext cx="11195050" cy="170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88" y="628650"/>
            <a:ext cx="6515100" cy="55800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222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8" y="1254125"/>
            <a:ext cx="8080375" cy="33543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325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998538"/>
            <a:ext cx="4214813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275" y="820738"/>
            <a:ext cx="7896225" cy="552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950" y="4897438"/>
            <a:ext cx="5454650" cy="1600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42500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4</a:t>
            </a:r>
            <a:r>
              <a:rPr lang="zh-CN" altLang="en-US" b="1">
                <a:solidFill>
                  <a:srgbClr val="00B050"/>
                </a:solidFill>
              </a:rPr>
              <a:t> 拍照和摄像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、按照下图所示连接开发板和摄像头模块，开启开发板。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81350" y="3020695"/>
            <a:ext cx="4112260" cy="3348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4274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8" y="1114425"/>
            <a:ext cx="3948112" cy="45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38" y="1709738"/>
            <a:ext cx="952500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6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38" y="2268538"/>
            <a:ext cx="4843462" cy="45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638" y="2817813"/>
            <a:ext cx="7581900" cy="3390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529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8" y="1114425"/>
            <a:ext cx="3948112" cy="45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711325"/>
            <a:ext cx="7835900" cy="436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090" y="2370455"/>
            <a:ext cx="4957445" cy="4102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56322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8" y="1114425"/>
            <a:ext cx="3948112" cy="45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3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38" y="1568450"/>
            <a:ext cx="5422900" cy="504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4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50" y="2012950"/>
            <a:ext cx="9890125" cy="4378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27443" y="1658303"/>
            <a:ext cx="9799638" cy="2570163"/>
          </a:xfrm>
        </p:spPr>
        <p:txBody>
          <a:bodyPr vert="horz" lIns="90000" tIns="46800" rIns="90000" bIns="46800" rtlCol="0" anchor="b" anchorCtr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实验六</a:t>
            </a:r>
            <a:b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LED </a:t>
            </a:r>
            <a:r>
              <a:rPr kumimoji="0" lang="en-US" altLang="zh-CN" sz="44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驱动</a:t>
            </a: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设计及应用</a:t>
            </a: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60016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一、实验名称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LED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驱动设计及应用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二、实验目的和要求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利用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Exynos4412 的 GPX2_7、GPX1_0、GPF3_4、GPF3_5 这 4 个 I/O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引脚控制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4 个 LED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发光二极管，使其闪烁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三、实验设备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华清远见开发环境，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FS4412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开发板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四、实验内容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熟悉嵌入式驱动程序开发流程。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、了解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Exynos4412 的 GPX2_7、GPX1_0、GPF3_4、GPF3_5 这 4 个 I/O 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引脚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的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控制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功能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、掌握嵌入式程序的编制及结构。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四、实验原理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如图所示，LED2～LED5 分别与 GPX2_7、GPX1_0、GPF3_4、GPF3_5 相连，通过 GPX2_7、GPX1_0、GPF3_4、GPF3_5 引脚的高低电平来控制三极管的导通性，从而控制 LED 的亮灭。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791460"/>
            <a:ext cx="8472170" cy="3747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37856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五、实验步骤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1、搭建好环境 ARM 开发环境搭建（连接开发板及 FS-JTAG 仿真器，并且连接好配线，配置好串口终端）。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驱动软件源码写入命令框。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3、编译、调试、运行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驱动程序，最终循环点亮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灯。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实验现象：Debug 时点击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运行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按钮，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灯循环点亮。（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、亮灯照片插入实验报告）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535" y="202565"/>
            <a:ext cx="187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程序清单参考：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有附件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、附件插入实验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报告最后）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48000" y="-8528050"/>
            <a:ext cx="6096000" cy="23914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/*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*@brief	This example describes how to use GPIO to drive LEDs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*@date:	02. June. 2014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*@author	liujh@farsight.com.cn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*@Contact 	Us: http://dev.hqyj.com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*Copyright(C) 2014, Farsight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#include "exynos_4412.h"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/**********************************************************************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@brief		mydelay_ms program body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@param[in]	int (ms)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@return 		None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**********************************************************************/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void mydelay_ms(int ms)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int i, j;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while(ms--)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for (i = 0; i &lt; 5;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	for (j = 0; j &lt; 514; j++);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/*-------------------------MAIN FUNCTION------------------------------*/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/**********************************************************************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@brief		Main program body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@param[in]	None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 @return 		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**********************************************************************/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 main(void)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/*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 *Config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GPX2.CON = (GPX2.CON &amp; ~(0xf&lt;&lt;28))| 1&lt;&lt;28;//GPX2_7:output, LED2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GPX1.CON = (GPX1.CON &amp; ~(0xf)) | 1; //GPX1_0:output, LED3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GPF3.CON = (GPX3.CON &amp; ~(0xf&lt;&lt;16 | 0xf&lt;&lt;20)) | (1&lt;&lt;16 | 1&lt;&lt;20);//GPF3_4:output, LED4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														   //GPF3_5:output, LED5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while(1)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on LED2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GPX2.DAT |= 0x1 &lt;&lt; 7;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mydelay_ms(500);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on LED3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GPX1.DAT |= 0x1;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off LED2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GPX2.DAT &amp;= ~(0x1&lt;&lt;7);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mydelay_ms(500);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on LED5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GPF3.DAT |= (0x1 &lt;&lt; 5);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off LED3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GPX1.DAT &amp;= ~0x1;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mydelay_ms(500);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on LED4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GPF3.DAT |= (0x1 &lt;&lt; 4);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off LED5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GPF3.DAT &amp;= ~(0x1 &lt;&lt; 5);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mydelay_ms(500);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//Turn off LED4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GPF3.DAT &amp;= ~(0x1 &lt;&lt; 4);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return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思考题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调试直流电机驱动程序，使直流电机运转。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30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42500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4</a:t>
            </a:r>
            <a:r>
              <a:rPr lang="zh-CN" altLang="en-US" b="1">
                <a:solidFill>
                  <a:srgbClr val="00B050"/>
                </a:solidFill>
              </a:rPr>
              <a:t> 拍照和摄像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、可以进行拍照和摄像功能，文件在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相册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中查看我们拍到的内容。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28265" y="3082290"/>
            <a:ext cx="2747645" cy="3345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0" y="3082290"/>
            <a:ext cx="4126230" cy="2418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4205" y="1494790"/>
            <a:ext cx="65316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5</a:t>
            </a:r>
            <a:r>
              <a:rPr lang="zh-CN" altLang="en-US" b="1">
                <a:solidFill>
                  <a:srgbClr val="00B050"/>
                </a:solidFill>
              </a:rPr>
              <a:t> 矩阵键盘和 7 段数码管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开发板矩阵键盘和 LED7 段数码管模块如下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7322" t="4406"/>
          <a:stretch>
            <a:fillRect/>
          </a:stretch>
        </p:blipFill>
        <p:spPr>
          <a:xfrm>
            <a:off x="2240915" y="2586990"/>
            <a:ext cx="4047490" cy="3884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8967" t="3828" b="2964"/>
          <a:stretch>
            <a:fillRect/>
          </a:stretch>
        </p:blipFill>
        <p:spPr>
          <a:xfrm>
            <a:off x="7470140" y="2416810"/>
            <a:ext cx="3601085" cy="3992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8165" y="1478915"/>
            <a:ext cx="65316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6</a:t>
            </a:r>
            <a:r>
              <a:rPr lang="zh-CN" altLang="en-US" b="1">
                <a:solidFill>
                  <a:srgbClr val="00B050"/>
                </a:solidFill>
              </a:rPr>
              <a:t> 16x16 点阵模块</a:t>
            </a:r>
          </a:p>
          <a:p>
            <a:r>
              <a:rPr lang="en-US" altLang="zh-CN"/>
              <a:t>1</a:t>
            </a:r>
            <a:r>
              <a:rPr lang="zh-CN" altLang="en-US"/>
              <a:t>、FS-WSN4412 开发板 16x16 点阵模块如下图所示</a:t>
            </a:r>
          </a:p>
          <a:p>
            <a:r>
              <a:rPr lang="zh-CN" altLang="en-US"/>
              <a:t>可以使用软件编程更改点阵模块显示的内容，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3269615"/>
            <a:ext cx="3316605" cy="2366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" y="2726690"/>
            <a:ext cx="5054600" cy="3775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165" y="147891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6</a:t>
            </a:r>
            <a:r>
              <a:rPr lang="zh-CN" altLang="en-US" b="1">
                <a:solidFill>
                  <a:srgbClr val="00B050"/>
                </a:solidFill>
              </a:rPr>
              <a:t> 16x16 点阵模块</a:t>
            </a: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165" y="20135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、修改文字，点击点阵显示，点阵模块显示我们输入的内容。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65" y="2950210"/>
            <a:ext cx="4594860" cy="3451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9400" y="1604645"/>
            <a:ext cx="51650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7</a:t>
            </a:r>
            <a:r>
              <a:rPr lang="zh-CN" altLang="en-US" b="1">
                <a:solidFill>
                  <a:srgbClr val="00B050"/>
                </a:solidFill>
              </a:rPr>
              <a:t> 可编程 LED 灯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、FS-WSN4412 开发板可编程 LED 灯如下图所示</a:t>
            </a:r>
            <a:r>
              <a:rPr lang="en-US" altLang="zh-CN"/>
              <a:t>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939" t="5789" b="7451"/>
          <a:stretch>
            <a:fillRect/>
          </a:stretch>
        </p:blipFill>
        <p:spPr>
          <a:xfrm>
            <a:off x="488950" y="3928745"/>
            <a:ext cx="4955540" cy="1636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04510" y="10782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90" y="2589530"/>
            <a:ext cx="5459730" cy="40786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8950" y="158432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7</a:t>
            </a:r>
            <a:r>
              <a:rPr lang="zh-CN" altLang="en-US" b="1">
                <a:solidFill>
                  <a:srgbClr val="00B050"/>
                </a:solidFill>
              </a:rPr>
              <a:t> 可编程 LED 灯</a:t>
            </a: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8950" y="20821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</a:t>
            </a:r>
            <a:r>
              <a:rPr lang="zh-CN" altLang="en-US"/>
              <a:t>、在 Android 下打开【功能演示】应用程序，界面如下图所示。</a:t>
            </a:r>
          </a:p>
          <a:p>
            <a:r>
              <a:rPr lang="en-US" altLang="zh-CN"/>
              <a:t>4</a:t>
            </a:r>
            <a:r>
              <a:rPr lang="zh-CN" altLang="en-US"/>
              <a:t>、点击 4 个图片下图所示点击 LED1-4 即可打开 LED 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051" t="15264" r="1088" b="13440"/>
          <a:stretch>
            <a:fillRect/>
          </a:stretch>
        </p:blipFill>
        <p:spPr>
          <a:xfrm>
            <a:off x="6120765" y="3943350"/>
            <a:ext cx="6071235" cy="1613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5" y="3558540"/>
            <a:ext cx="4272915" cy="3219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8165" y="1533525"/>
            <a:ext cx="49955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8</a:t>
            </a:r>
            <a:r>
              <a:rPr lang="zh-CN" altLang="en-US" b="1">
                <a:solidFill>
                  <a:srgbClr val="00B050"/>
                </a:solidFill>
              </a:rPr>
              <a:t> 继电器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、FS-WSN4412 开发板继电器模块如下图所示，预留 3 Pin 接口可以外扩控制设备。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55310" y="679450"/>
            <a:ext cx="53155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6100"/>
            <a:ext cx="4434840" cy="2613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70" y="1601470"/>
            <a:ext cx="4278630" cy="31965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5" y="3655695"/>
            <a:ext cx="3710940" cy="2796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2765" y="1493520"/>
            <a:ext cx="467550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9</a:t>
            </a:r>
            <a:r>
              <a:rPr lang="zh-CN" altLang="en-US" b="1">
                <a:solidFill>
                  <a:srgbClr val="00B050"/>
                </a:solidFill>
              </a:rPr>
              <a:t> 温度传感器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、FS-WSN4412 开发板温度传感器模块如下图所示。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手摸下温度传感器，可以看到温度上升，30 度为临界点，温度计颜色改变。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710" y="2529205"/>
            <a:ext cx="4278630" cy="3196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9465" r="4159"/>
          <a:stretch>
            <a:fillRect/>
          </a:stretch>
        </p:blipFill>
        <p:spPr>
          <a:xfrm>
            <a:off x="994410" y="3321050"/>
            <a:ext cx="3965575" cy="223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855" y="3916680"/>
            <a:ext cx="3924300" cy="2941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>
          <a:xfrm>
            <a:off x="1448435" y="887730"/>
            <a:ext cx="9294495" cy="4813300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>
                <a:solidFill>
                  <a:srgbClr val="C00000"/>
                </a:solidFill>
              </a:rPr>
              <a:t>一、平台概述</a:t>
            </a:r>
            <a:br>
              <a:rPr lang="zh-CN" altLang="en-US" sz="2000">
                <a:solidFill>
                  <a:srgbClr val="C00000"/>
                </a:solidFill>
              </a:rPr>
            </a:br>
            <a:br>
              <a:rPr lang="zh-CN" altLang="en-US" sz="2000">
                <a:solidFill>
                  <a:srgbClr val="C00000"/>
                </a:solidFill>
              </a:rPr>
            </a:br>
            <a:r>
              <a:rPr lang="en-US" altLang="zh-CN" sz="2000" b="0"/>
              <a:t>      </a:t>
            </a:r>
            <a:r>
              <a:rPr lang="zh-CN" altLang="en-US" sz="2000" b="0"/>
              <a:t>高性能的 ARM Cortex-A9 开发平台，FS-WSN4412 采用三星 ARM Exynos 4412 四核处理器，运行主频高达 1.6GHz，其处理速度和节能能力比起双核大幅提高。</a:t>
            </a:r>
            <a:br>
              <a:rPr lang="zh-CN" altLang="en-US" sz="2000" b="0"/>
            </a:br>
            <a:r>
              <a:rPr lang="zh-CN" altLang="en-US" sz="2000" b="0"/>
              <a:t> </a:t>
            </a:r>
            <a:r>
              <a:rPr lang="en-US" altLang="zh-CN" sz="2000" b="0"/>
              <a:t>     </a:t>
            </a:r>
            <a:r>
              <a:rPr lang="zh-CN" altLang="en-US" sz="2000" b="0"/>
              <a:t>对比上一代的双核处理器，四核能提供翻倍的处理能力以及减半的功耗，这也为精细的显示效果、1080P 拍摄及播放、以及各方面的超高流畅度运行莫定了基础。</a:t>
            </a:r>
            <a:br>
              <a:rPr lang="zh-CN" altLang="en-US" sz="2000" b="0"/>
            </a:br>
            <a:r>
              <a:rPr lang="zh-CN" altLang="en-US" sz="2000" b="0"/>
              <a:t> </a:t>
            </a:r>
            <a:r>
              <a:rPr lang="en-US" altLang="zh-CN" sz="2000" b="0"/>
              <a:t>     </a:t>
            </a:r>
            <a:r>
              <a:rPr lang="zh-CN" altLang="en-US" sz="2000" b="0"/>
              <a:t>FS-WSN4412 提供了丰富的板载资源以及扩展接口，搭配FS-JTAG ARM 仿真器，无论是用于教学、自学还是项目研发，都是非常完善的开发平台。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3885" y="1473200"/>
            <a:ext cx="49187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2.1</a:t>
            </a:r>
            <a:r>
              <a:rPr lang="en-US" altLang="zh-CN" b="1">
                <a:solidFill>
                  <a:srgbClr val="00B050"/>
                </a:solidFill>
              </a:rPr>
              <a:t>0 </a:t>
            </a:r>
            <a:r>
              <a:rPr lang="zh-CN" altLang="en-US" b="1">
                <a:solidFill>
                  <a:srgbClr val="00B050"/>
                </a:solidFill>
              </a:rPr>
              <a:t>光敏传感器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、FS-WSN4412 开发板光敏传感器模块如下图所示。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56699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、手遮盖光敏传感器，可以看参数改变。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65" y="2173605"/>
            <a:ext cx="4278630" cy="319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3444240"/>
            <a:ext cx="4503420" cy="1653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0" y="3851275"/>
            <a:ext cx="4121150" cy="30676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4205" y="1584325"/>
            <a:ext cx="483806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2.1</a:t>
            </a:r>
            <a:r>
              <a:rPr lang="en-US" altLang="zh-CN" b="1">
                <a:solidFill>
                  <a:srgbClr val="00B050"/>
                </a:solidFill>
              </a:rPr>
              <a:t>1</a:t>
            </a:r>
            <a:r>
              <a:rPr lang="zh-CN" altLang="en-US" b="1">
                <a:solidFill>
                  <a:srgbClr val="00B050"/>
                </a:solidFill>
              </a:rPr>
              <a:t> 直流电机（风扇模块）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开发板直流电机模块如下图所示。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63870" y="550545"/>
            <a:ext cx="57207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、可以点击加减号调整风扇的档，共分四档，可以观察到风扇转动速率的改变。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70" y="2303780"/>
            <a:ext cx="4278630" cy="3196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181985"/>
            <a:ext cx="3543935" cy="3025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30" y="3735070"/>
            <a:ext cx="3852545" cy="2879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8645" y="1513205"/>
            <a:ext cx="46653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2.1</a:t>
            </a:r>
            <a:r>
              <a:rPr lang="en-US" altLang="zh-CN" b="1">
                <a:solidFill>
                  <a:srgbClr val="00B050"/>
                </a:solidFill>
              </a:rPr>
              <a:t>2</a:t>
            </a:r>
            <a:r>
              <a:rPr lang="zh-CN" altLang="en-US" b="1">
                <a:solidFill>
                  <a:srgbClr val="00B050"/>
                </a:solidFill>
              </a:rPr>
              <a:t> 步进电机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开发板步进电机模块如下图所示。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565023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、下图所示可以调整电机的速度，看到电机开始转动。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710" y="2204720"/>
            <a:ext cx="4278630" cy="319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" y="3287395"/>
            <a:ext cx="3810000" cy="2545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120" y="3749675"/>
            <a:ext cx="4133215" cy="3108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2445" y="1431925"/>
            <a:ext cx="487997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2.1</a:t>
            </a:r>
            <a:r>
              <a:rPr lang="en-US" altLang="zh-CN" b="1">
                <a:solidFill>
                  <a:srgbClr val="00B050"/>
                </a:solidFill>
              </a:rPr>
              <a:t>3</a:t>
            </a:r>
            <a:r>
              <a:rPr lang="zh-CN" altLang="en-US" b="1">
                <a:solidFill>
                  <a:srgbClr val="00B050"/>
                </a:solidFill>
              </a:rPr>
              <a:t> 模拟电量显示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平台支持 ADC 电位器，在 Android 系统 ADC 可以模拟电池电量显示。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、在 Android 下打开【功能演示】应用程序，界面如下图所示。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、下图所示可以调整电机的速度，看到电机开始转动。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710" y="1929130"/>
            <a:ext cx="4278630" cy="3196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018790"/>
            <a:ext cx="4069080" cy="2270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0" y="3462655"/>
            <a:ext cx="3992880" cy="3009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9400" y="160464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14</a:t>
            </a:r>
            <a:r>
              <a:rPr lang="zh-CN" altLang="en-US" b="1">
                <a:solidFill>
                  <a:srgbClr val="00B050"/>
                </a:solidFill>
              </a:rPr>
              <a:t> RTC 实时时钟</a:t>
            </a:r>
          </a:p>
          <a:p>
            <a:r>
              <a:rPr lang="zh-CN" altLang="en-US"/>
              <a:t>FS-WSN4412 开发板 RTC 实时时钟模块如下图所示。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在纽扣电池供电的前提下，开发板即使在断电的情况下也可以保存时钟，每当我们开启实验箱 Android</a:t>
            </a:r>
          </a:p>
          <a:p>
            <a:r>
              <a:rPr lang="zh-CN" altLang="en-US"/>
              <a:t>系统时，会自动读取时钟值。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" y="3029585"/>
            <a:ext cx="4396740" cy="1874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45" y="3029585"/>
            <a:ext cx="4063365" cy="17602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1165" y="1482725"/>
            <a:ext cx="41776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15</a:t>
            </a:r>
            <a:r>
              <a:rPr b="1">
                <a:solidFill>
                  <a:srgbClr val="00B050"/>
                </a:solidFill>
              </a:rPr>
              <a:t> Wi-Fi 无线上网</a:t>
            </a:r>
          </a:p>
          <a:p>
            <a:pPr fontAlgn="auto">
              <a:lnSpc>
                <a:spcPct val="150000"/>
              </a:lnSpc>
            </a:pPr>
            <a:r>
              <a:rPr lang="en-US"/>
              <a:t>1</a:t>
            </a:r>
            <a:r>
              <a:rPr lang="zh-CN" altLang="en-US"/>
              <a:t>、</a:t>
            </a:r>
            <a:r>
              <a:t>将 Wi-Fi 模块插入开发板的接口处。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57207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、打开 Android 下的系统设置。可以查看到当前范围内的 Wi-Fi 热点和信号强度。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915285"/>
            <a:ext cx="2226310" cy="3293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3919"/>
          <a:stretch>
            <a:fillRect/>
          </a:stretch>
        </p:blipFill>
        <p:spPr>
          <a:xfrm>
            <a:off x="3336290" y="2835910"/>
            <a:ext cx="2390140" cy="3453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70" y="2207895"/>
            <a:ext cx="4912360" cy="2878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614805"/>
            <a:ext cx="43618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15</a:t>
            </a:r>
            <a:r>
              <a:rPr b="1">
                <a:solidFill>
                  <a:srgbClr val="00B050"/>
                </a:solidFill>
              </a:rPr>
              <a:t> Wi-Fi 无线上网</a:t>
            </a:r>
          </a:p>
          <a:p>
            <a:pPr fontAlgn="auto">
              <a:lnSpc>
                <a:spcPct val="150000"/>
              </a:lnSpc>
            </a:pPr>
            <a:r>
              <a:rPr lang="en-US"/>
              <a:t>3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打开浏览器，就可以访问互联网了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355" y="2429510"/>
            <a:ext cx="6534785" cy="3829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9400" y="1604645"/>
            <a:ext cx="94424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16 </a:t>
            </a:r>
            <a:r>
              <a:rPr b="1">
                <a:solidFill>
                  <a:srgbClr val="00B050"/>
                </a:solidFill>
              </a:rPr>
              <a:t>红外遥控器</a:t>
            </a:r>
          </a:p>
          <a:p>
            <a:pPr fontAlgn="auto">
              <a:lnSpc>
                <a:spcPct val="150000"/>
              </a:lnSpc>
            </a:pPr>
            <a:r>
              <a:t>FS-WSN4412 平台支持红外遥控器操作 Android，下图所示的遥控器已经完美支持。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5" y="3872865"/>
            <a:ext cx="5143500" cy="1607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10" y="3259455"/>
            <a:ext cx="1310640" cy="2697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34135" y="1553845"/>
            <a:ext cx="8265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r>
              <a:rPr lang="en-US"/>
              <a:t>1</a:t>
            </a:r>
            <a:r>
              <a:rPr lang="zh-CN" altLang="en-US"/>
              <a:t>、</a:t>
            </a:r>
            <a:r>
              <a:t>FS-WSN4412 平台支持蓝牙模块。将 USB 蓝牙模块插入实验箱 USB 接口处。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3426460"/>
            <a:ext cx="5191125" cy="1931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9400" y="1604645"/>
            <a:ext cx="103251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、在 Android 的设置中打开蓝牙选项，可以使用蓝牙功能，如下图所示，可以搜索到 Nexus 4 的手机。</a:t>
            </a:r>
            <a:endParaRPr lang="zh-CN" altLang="en-US"/>
          </a:p>
          <a:p>
            <a:r>
              <a:rPr lang="zh-CN" altLang="en-US">
                <a:sym typeface="+mn-ea"/>
              </a:rPr>
              <a:t>此时，蓝牙模块 LED 灯亮起。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880995"/>
            <a:ext cx="5419090" cy="317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25" y="4393565"/>
            <a:ext cx="6176645" cy="1762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>
                <a:solidFill>
                  <a:srgbClr val="C00000"/>
                </a:solidFill>
              </a:rPr>
              <a:t>实验箱结构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7950" y="608330"/>
            <a:ext cx="10401300" cy="605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604645"/>
            <a:ext cx="44723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 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pPr fontAlgn="auto">
              <a:lnSpc>
                <a:spcPct val="150000"/>
              </a:lnSpc>
            </a:pPr>
            <a:r>
              <a:rPr lang="en-US"/>
              <a:t>3</a:t>
            </a:r>
            <a:r>
              <a:rPr lang="zh-CN" altLang="en-US"/>
              <a:t>、</a:t>
            </a:r>
            <a:r>
              <a:t>点击需要配对的设备，如下图所示要求输入配对码，一般为 0000 或者 1234，点击确定</a:t>
            </a:r>
            <a:r>
              <a:rPr lang="zh-CN"/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3710" y="591185"/>
            <a:ext cx="5457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4</a:t>
            </a:r>
            <a:r>
              <a:rPr lang="zh-CN" altLang="en-US"/>
              <a:t>、此时，另一端设备如下图所示，输入同样的配对码，点击确定，即可完成配对。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3637915"/>
            <a:ext cx="5379085" cy="3152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1604645"/>
            <a:ext cx="3253740" cy="5423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4552950"/>
            <a:ext cx="5882005" cy="3466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8165" y="153352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endParaRPr b="1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45" y="1805305"/>
            <a:ext cx="6099175" cy="467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8165" y="154368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endParaRPr b="1">
              <a:solidFill>
                <a:srgbClr val="00B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3171825"/>
            <a:ext cx="4825365" cy="2827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" y="2249170"/>
            <a:ext cx="4369435" cy="499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05" y="196215"/>
            <a:ext cx="4836795" cy="3665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05" y="3862070"/>
            <a:ext cx="5021580" cy="2918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47495"/>
            <a:ext cx="6531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solidFill>
                  <a:srgbClr val="00B050"/>
                </a:solidFill>
              </a:rPr>
              <a:t>2.</a:t>
            </a:r>
            <a:r>
              <a:rPr lang="en-US" b="1">
                <a:solidFill>
                  <a:srgbClr val="00B050"/>
                </a:solidFill>
              </a:rPr>
              <a:t>17</a:t>
            </a:r>
            <a:r>
              <a:rPr b="1">
                <a:solidFill>
                  <a:srgbClr val="00B050"/>
                </a:solidFill>
              </a:rPr>
              <a:t> 蓝牙模块</a:t>
            </a:r>
          </a:p>
          <a:p>
            <a:endParaRPr b="1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2415540"/>
            <a:ext cx="6842760" cy="40157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4065" y="18262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点击接收的文件，可以看到发送的内容。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7405" y="551670"/>
            <a:ext cx="2657679" cy="520395"/>
          </a:xfrm>
          <a:prstGeom prst="rect">
            <a:avLst/>
          </a:prstGeom>
        </p:spPr>
        <p:txBody>
          <a:bodyPr vert="horz" wrap="square" lIns="0" tIns="47240" rIns="0" bIns="0" rtlCol="0">
            <a:spAutoFit/>
          </a:bodyPr>
          <a:lstStyle/>
          <a:p>
            <a:pPr marL="2036" algn="ctr" defTabSz="586405">
              <a:spcBef>
                <a:spcPts val="372"/>
              </a:spcBef>
            </a:pPr>
            <a:r>
              <a:rPr sz="1411" b="1" kern="0" spc="-13" dirty="0">
                <a:solidFill>
                  <a:srgbClr val="C00000"/>
                </a:solidFill>
                <a:latin typeface="宋体"/>
                <a:cs typeface="宋体"/>
              </a:rPr>
              <a:t>实验</a:t>
            </a:r>
            <a:r>
              <a:rPr sz="1411" b="1" kern="0" spc="-32" dirty="0">
                <a:solidFill>
                  <a:srgbClr val="C00000"/>
                </a:solidFill>
                <a:latin typeface="宋体"/>
                <a:cs typeface="宋体"/>
              </a:rPr>
              <a:t>二</a:t>
            </a:r>
            <a:endParaRPr sz="1411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algn="ctr" defTabSz="586405">
              <a:spcBef>
                <a:spcPts val="308"/>
              </a:spcBef>
            </a:pPr>
            <a:r>
              <a:rPr sz="1411" b="1" kern="0" spc="-13" dirty="0">
                <a:solidFill>
                  <a:srgbClr val="C00000"/>
                </a:solidFill>
                <a:latin typeface="宋体"/>
                <a:cs typeface="宋体"/>
              </a:rPr>
              <a:t>嵌入</a:t>
            </a:r>
            <a:r>
              <a:rPr sz="1411" b="1" kern="0" spc="-180" dirty="0">
                <a:solidFill>
                  <a:srgbClr val="C00000"/>
                </a:solidFill>
                <a:latin typeface="宋体"/>
                <a:cs typeface="宋体"/>
              </a:rPr>
              <a:t>式 </a:t>
            </a:r>
            <a:r>
              <a:rPr sz="1411" b="1" kern="0" dirty="0">
                <a:solidFill>
                  <a:srgbClr val="C00000"/>
                </a:solidFill>
                <a:latin typeface="Calibri"/>
                <a:cs typeface="Calibri"/>
              </a:rPr>
              <a:t>Linux</a:t>
            </a:r>
            <a:r>
              <a:rPr sz="1411" b="1" kern="0" spc="5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11" b="1" kern="0" spc="-16" dirty="0">
                <a:solidFill>
                  <a:srgbClr val="C00000"/>
                </a:solidFill>
                <a:latin typeface="宋体"/>
                <a:cs typeface="宋体"/>
              </a:rPr>
              <a:t>开发及</a:t>
            </a:r>
            <a:r>
              <a:rPr sz="1411" b="1" kern="0" spc="-6" dirty="0">
                <a:solidFill>
                  <a:srgbClr val="C00000"/>
                </a:solidFill>
                <a:latin typeface="宋体"/>
                <a:cs typeface="宋体"/>
              </a:rPr>
              <a:t>调</a:t>
            </a:r>
            <a:r>
              <a:rPr sz="1411" b="1" kern="0" spc="-16" dirty="0">
                <a:solidFill>
                  <a:srgbClr val="C00000"/>
                </a:solidFill>
                <a:latin typeface="宋体"/>
                <a:cs typeface="宋体"/>
              </a:rPr>
              <a:t>试环境搭</a:t>
            </a:r>
            <a:r>
              <a:rPr sz="1411" b="1" kern="0" spc="-32" dirty="0">
                <a:solidFill>
                  <a:srgbClr val="C00000"/>
                </a:solidFill>
                <a:latin typeface="宋体"/>
                <a:cs typeface="宋体"/>
              </a:rPr>
              <a:t>建</a:t>
            </a:r>
            <a:endParaRPr sz="1411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1310512"/>
            <a:ext cx="3400900" cy="427849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spc="-10" dirty="0">
                <a:solidFill>
                  <a:srgbClr val="C00000"/>
                </a:solidFill>
                <a:latin typeface="宋体"/>
                <a:cs typeface="宋体"/>
              </a:rPr>
              <a:t>一、实验名称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1761658" indent="195061" defTabSz="586405">
              <a:lnSpc>
                <a:spcPct val="162500"/>
              </a:lnSpc>
            </a:pPr>
            <a:r>
              <a:rPr sz="770" kern="0" spc="-48" dirty="0">
                <a:solidFill>
                  <a:sysClr val="windowText" lastClr="000000"/>
                </a:solidFill>
                <a:latin typeface="宋体"/>
                <a:cs typeface="宋体"/>
              </a:rPr>
              <a:t>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-4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开发及调试环境搭建</a:t>
            </a:r>
            <a:r>
              <a:rPr sz="770" kern="0" spc="-6" dirty="0">
                <a:solidFill>
                  <a:srgbClr val="C00000"/>
                </a:solidFill>
                <a:latin typeface="宋体"/>
                <a:cs typeface="宋体"/>
              </a:rPr>
              <a:t>二、实验目的和要求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3206" defTabSz="586405">
              <a:spcBef>
                <a:spcPts val="577"/>
              </a:spcBef>
            </a:pPr>
            <a:r>
              <a:rPr sz="770" kern="0" spc="-67" dirty="0">
                <a:solidFill>
                  <a:sysClr val="windowText" lastClr="000000"/>
                </a:solidFill>
                <a:latin typeface="宋体"/>
                <a:cs typeface="宋体"/>
              </a:rPr>
              <a:t>熟悉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VMware</a:t>
            </a:r>
            <a:r>
              <a:rPr sz="770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Player</a:t>
            </a:r>
            <a:r>
              <a:rPr sz="770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42" dirty="0">
                <a:solidFill>
                  <a:sysClr val="windowText" lastClr="000000"/>
                </a:solidFill>
                <a:latin typeface="宋体"/>
                <a:cs typeface="宋体"/>
              </a:rPr>
              <a:t>创建过程、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19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开发环境及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2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5" dirty="0">
                <a:solidFill>
                  <a:sysClr val="windowText" lastClr="000000"/>
                </a:solidFill>
                <a:latin typeface="宋体"/>
                <a:cs typeface="宋体"/>
              </a:rPr>
              <a:t>配置，为后续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endParaRPr sz="77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marR="2409960" defTabSz="586405">
              <a:lnSpc>
                <a:spcPct val="162500"/>
              </a:lnSpc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底层软件实验做准备。</a:t>
            </a:r>
            <a:r>
              <a:rPr sz="770" kern="0" spc="-10" dirty="0">
                <a:solidFill>
                  <a:srgbClr val="C00000"/>
                </a:solidFill>
                <a:latin typeface="宋体"/>
                <a:cs typeface="宋体"/>
              </a:rPr>
              <a:t>三、实验内容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3206" defTabSz="586405">
              <a:spcBef>
                <a:spcPts val="577"/>
              </a:spcBef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770" kern="0" spc="-51" dirty="0">
                <a:solidFill>
                  <a:sysClr val="windowText" lastClr="000000"/>
                </a:solidFill>
                <a:latin typeface="宋体"/>
                <a:cs typeface="宋体"/>
              </a:rPr>
              <a:t>、熟悉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VMware</a:t>
            </a:r>
            <a:r>
              <a:rPr sz="770" kern="0" spc="-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Player</a:t>
            </a:r>
            <a:endParaRPr sz="77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03206" defTabSz="586405">
              <a:spcBef>
                <a:spcPts val="577"/>
              </a:spcBef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、对虚拟机进行设置和优化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3206" algn="just" defTabSz="586405">
              <a:spcBef>
                <a:spcPts val="577"/>
              </a:spcBef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3</a:t>
            </a:r>
            <a:r>
              <a:rPr sz="770" kern="0" spc="-38" dirty="0">
                <a:solidFill>
                  <a:sysClr val="windowText" lastClr="000000"/>
                </a:solidFill>
                <a:latin typeface="宋体"/>
                <a:cs typeface="宋体"/>
              </a:rPr>
              <a:t>、嵌入式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开发环境搭建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1907444" indent="195061" algn="just" defTabSz="586405">
              <a:lnSpc>
                <a:spcPct val="162500"/>
              </a:lnSpc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</a:t>
            </a:r>
            <a:r>
              <a:rPr sz="770" kern="0" spc="-38" dirty="0">
                <a:solidFill>
                  <a:sysClr val="windowText" lastClr="000000"/>
                </a:solidFill>
                <a:latin typeface="宋体"/>
                <a:cs typeface="宋体"/>
              </a:rPr>
              <a:t>、嵌入式 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Li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nux</a:t>
            </a:r>
            <a:r>
              <a:rPr sz="770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调试环境搭建</a:t>
            </a:r>
            <a:r>
              <a:rPr sz="770" b="1" kern="0" spc="-10" dirty="0">
                <a:solidFill>
                  <a:srgbClr val="C00000"/>
                </a:solidFill>
                <a:latin typeface="宋体"/>
                <a:cs typeface="宋体"/>
              </a:rPr>
              <a:t>四、实验原理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4072" indent="195061" algn="just" defTabSz="586405">
              <a:lnSpc>
                <a:spcPts val="1501"/>
              </a:lnSpc>
              <a:spcBef>
                <a:spcPts val="147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Trivial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File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Transfer Protocol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，简单文件传输协议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是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TCP/IP</a:t>
            </a:r>
            <a:r>
              <a:rPr sz="770" kern="0" spc="19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协议族中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的一个用来在客户机与服务器之间进行简单文件传输的协议，常被用于开发测试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使用。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4479" indent="195061" algn="just" defTabSz="586405">
              <a:lnSpc>
                <a:spcPts val="1501"/>
              </a:lnSpc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18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方式是开发板通过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18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挂载放在主机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PC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）上的根文件系统。此时在</a:t>
            </a:r>
            <a:r>
              <a:rPr sz="770" kern="0" spc="-19" dirty="0">
                <a:solidFill>
                  <a:sysClr val="windowText" lastClr="000000"/>
                </a:solidFill>
                <a:latin typeface="宋体"/>
                <a:cs typeface="宋体"/>
              </a:rPr>
              <a:t>主机在文件系统中进行的操作同步反映在开发板上；反之，在开发板上进行的操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作同步反映在主机中的根文件系统上。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4479" defTabSz="586405">
              <a:lnSpc>
                <a:spcPts val="1501"/>
              </a:lnSpc>
            </a:pPr>
            <a:r>
              <a:rPr sz="770" kern="0" spc="-22" dirty="0">
                <a:solidFill>
                  <a:sysClr val="windowText" lastClr="000000"/>
                </a:solidFill>
                <a:latin typeface="宋体"/>
                <a:cs typeface="宋体"/>
              </a:rPr>
              <a:t>实际工作中，我们经常使用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15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方式来调试内核，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15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9" dirty="0">
                <a:solidFill>
                  <a:sysClr val="windowText" lastClr="000000"/>
                </a:solidFill>
                <a:latin typeface="宋体"/>
                <a:cs typeface="宋体"/>
              </a:rPr>
              <a:t>方式挂载文件系统，这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种方式对于系统的调试非常方便。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433"/>
              </a:spcBef>
            </a:pP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五、实验步</a:t>
            </a:r>
            <a:r>
              <a:rPr sz="770" b="1" kern="0" spc="-32" dirty="0">
                <a:solidFill>
                  <a:srgbClr val="C00000"/>
                </a:solidFill>
                <a:latin typeface="宋体"/>
                <a:cs typeface="宋体"/>
              </a:rPr>
              <a:t>骤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1578406" indent="195061" defTabSz="586405">
              <a:lnSpc>
                <a:spcPct val="135000"/>
              </a:lnSpc>
              <a:spcBef>
                <a:spcPts val="253"/>
              </a:spcBef>
            </a:pPr>
            <a:r>
              <a:rPr sz="770" kern="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770" kern="0" spc="-3" dirty="0">
                <a:solidFill>
                  <a:srgbClr val="C00000"/>
                </a:solidFill>
                <a:latin typeface="宋体"/>
                <a:cs typeface="宋体"/>
              </a:rPr>
              <a:t>、运行开发环境并对虚拟机进行设置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打开虚拟机：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zh-CN" alt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打开</a:t>
            </a: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VMware </a:t>
            </a: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Player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5935" y="627075"/>
            <a:ext cx="3353252" cy="1563005"/>
            <a:chOff x="1143000" y="977772"/>
            <a:chExt cx="5228590" cy="2437130"/>
          </a:xfrm>
        </p:grpSpPr>
        <p:sp>
          <p:nvSpPr>
            <p:cNvPr id="3" name="object 3"/>
            <p:cNvSpPr/>
            <p:nvPr/>
          </p:nvSpPr>
          <p:spPr>
            <a:xfrm>
              <a:off x="1143304" y="3403726"/>
              <a:ext cx="5228590" cy="10795"/>
            </a:xfrm>
            <a:custGeom>
              <a:avLst/>
              <a:gdLst/>
              <a:ahLst/>
              <a:cxnLst/>
              <a:rect l="l" t="t" r="r" b="b"/>
              <a:pathLst>
                <a:path w="5228590" h="10795">
                  <a:moveTo>
                    <a:pt x="5228209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5228209" y="10668"/>
                  </a:lnTo>
                  <a:lnTo>
                    <a:pt x="52282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86405"/>
              <a:endParaRPr sz="115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364612"/>
              <a:ext cx="2548890" cy="10064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320" y="977772"/>
              <a:ext cx="2659379" cy="2396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7985" y="2358517"/>
            <a:ext cx="1092637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   </a:t>
            </a:r>
            <a:r>
              <a:rPr 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zh-CN" alt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打</a:t>
            </a:r>
            <a:r>
              <a:rPr sz="770" u="sng" kern="0" spc="-6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开虚拟机镜像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5935" y="2493884"/>
            <a:ext cx="3245740" cy="1387075"/>
            <a:chOff x="1143000" y="3888612"/>
            <a:chExt cx="5060950" cy="2162810"/>
          </a:xfrm>
        </p:grpSpPr>
        <p:sp>
          <p:nvSpPr>
            <p:cNvPr id="8" name="object 8"/>
            <p:cNvSpPr/>
            <p:nvPr/>
          </p:nvSpPr>
          <p:spPr>
            <a:xfrm>
              <a:off x="1143304" y="6040500"/>
              <a:ext cx="5060950" cy="10795"/>
            </a:xfrm>
            <a:custGeom>
              <a:avLst/>
              <a:gdLst/>
              <a:ahLst/>
              <a:cxnLst/>
              <a:rect l="l" t="t" r="r" b="b"/>
              <a:pathLst>
                <a:path w="5060950" h="10795">
                  <a:moveTo>
                    <a:pt x="5060569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5060569" y="10667"/>
                  </a:lnTo>
                  <a:lnTo>
                    <a:pt x="50605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86405"/>
              <a:endParaRPr sz="115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3888612"/>
              <a:ext cx="2350135" cy="21189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4223892"/>
              <a:ext cx="2537460" cy="178498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97985" y="4010463"/>
            <a:ext cx="1092637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sz="770" u="sng" kern="0" spc="-6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配置优化虚拟机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7985" y="5906872"/>
            <a:ext cx="3399678" cy="267905"/>
          </a:xfrm>
          <a:prstGeom prst="rect">
            <a:avLst/>
          </a:prstGeom>
        </p:spPr>
        <p:txBody>
          <a:bodyPr vert="horz" wrap="square" lIns="0" tIns="17918" rIns="0" bIns="0" rtlCol="0">
            <a:spAutoFit/>
          </a:bodyPr>
          <a:lstStyle/>
          <a:p>
            <a:pPr marL="8145" defTabSz="586405">
              <a:spcBef>
                <a:spcPts val="140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zh-CN" alt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增</a:t>
            </a:r>
            <a:r>
              <a:rPr sz="770" u="sng" kern="0" spc="-6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加内存大小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根据主机配置修改虚拟机内存大小。例如主机内存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1G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，那分配虚拟机的内存大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5934" y="4189571"/>
            <a:ext cx="1701012" cy="15533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569653"/>
            <a:ext cx="3448140" cy="384353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3258" defTabSz="586405">
              <a:lnSpc>
                <a:spcPct val="108300"/>
              </a:lnSpc>
              <a:spcBef>
                <a:spcPts val="64"/>
              </a:spcBef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小应该小于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512M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，否则物理机操作系统运行会卡；如果主机内存大于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4G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足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够大</a:t>
            </a:r>
            <a:r>
              <a:rPr sz="770" kern="0" spc="-385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，那可以根据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VMware</a:t>
            </a:r>
            <a:r>
              <a:rPr sz="770" kern="0" spc="2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Player</a:t>
            </a:r>
            <a:r>
              <a:rPr sz="770" kern="0" spc="2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的提示和自己的需求修改内存大小。注意：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如果需要编译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Android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，那内存大小最好大于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1G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2475803"/>
            <a:ext cx="3400900" cy="512717"/>
          </a:xfrm>
          <a:prstGeom prst="rect">
            <a:avLst/>
          </a:prstGeom>
        </p:spPr>
        <p:txBody>
          <a:bodyPr vert="horz" wrap="square" lIns="0" tIns="17919" rIns="0" bIns="0" rtlCol="0">
            <a:spAutoFit/>
          </a:bodyPr>
          <a:lstStyle/>
          <a:p>
            <a:pPr marL="8145" algn="just" defTabSz="586405">
              <a:spcBef>
                <a:spcPts val="141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sz="770" u="sng" kern="0" spc="-3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修改</a:t>
            </a: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CPU</a:t>
            </a:r>
            <a:r>
              <a:rPr sz="770" u="sng" kern="0" spc="208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770" u="sng" kern="0" spc="-13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数量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algn="just" defTabSz="586405">
              <a:lnSpc>
                <a:spcPct val="108300"/>
              </a:lnSpc>
            </a:pPr>
            <a:r>
              <a:rPr sz="770" kern="0" spc="48" dirty="0">
                <a:solidFill>
                  <a:sysClr val="windowText" lastClr="000000"/>
                </a:solidFill>
                <a:latin typeface="宋体"/>
                <a:cs typeface="宋体"/>
              </a:rPr>
              <a:t>根据主机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CPU</a:t>
            </a:r>
            <a:r>
              <a:rPr sz="770" kern="0" spc="25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45" dirty="0">
                <a:solidFill>
                  <a:sysClr val="windowText" lastClr="000000"/>
                </a:solidFill>
                <a:latin typeface="宋体"/>
                <a:cs typeface="宋体"/>
              </a:rPr>
              <a:t>配置修改虚拟机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CPU</a:t>
            </a:r>
            <a:r>
              <a:rPr sz="770" kern="0" spc="25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45" dirty="0">
                <a:solidFill>
                  <a:sysClr val="windowText" lastClr="000000"/>
                </a:solidFill>
                <a:latin typeface="宋体"/>
                <a:cs typeface="宋体"/>
              </a:rPr>
              <a:t>数量。例如笔者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CPU</a:t>
            </a:r>
            <a:r>
              <a:rPr sz="770" kern="0" spc="2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51" dirty="0">
                <a:solidFill>
                  <a:sysClr val="windowText" lastClr="000000"/>
                </a:solidFill>
                <a:latin typeface="宋体"/>
                <a:cs typeface="宋体"/>
              </a:rPr>
              <a:t>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Intel</a:t>
            </a:r>
            <a:r>
              <a:rPr sz="770" kern="0" spc="26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Core-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i3 </a:t>
            </a:r>
            <a:r>
              <a:rPr sz="770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M380</a:t>
            </a:r>
            <a:r>
              <a:rPr sz="770" kern="0" spc="-42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双核四线程</a:t>
            </a:r>
            <a:r>
              <a:rPr sz="770" kern="0" spc="-294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770" kern="0" spc="-38" dirty="0">
                <a:solidFill>
                  <a:sysClr val="windowText" lastClr="000000"/>
                </a:solidFill>
                <a:latin typeface="宋体"/>
                <a:cs typeface="宋体"/>
              </a:rPr>
              <a:t>，那处理器数量设置为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1,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每个处理器的核心数量设置为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。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注意：如果设置的总核心数不要超过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CPU</a:t>
            </a:r>
            <a:r>
              <a:rPr sz="770" kern="0" spc="21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的核心数。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4010463"/>
            <a:ext cx="1483592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6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 </a:t>
            </a:r>
            <a:r>
              <a:rPr lang="en-US"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zh-CN" altLang="en-US"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确</a:t>
            </a:r>
            <a:r>
              <a:rPr sz="770" u="sng" kern="0" spc="-3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保网络连接为桥接模式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7985" y="5652718"/>
            <a:ext cx="3399271" cy="377230"/>
          </a:xfrm>
          <a:prstGeom prst="rect">
            <a:avLst/>
          </a:prstGeom>
        </p:spPr>
        <p:txBody>
          <a:bodyPr vert="horz" wrap="square" lIns="0" tIns="17918" rIns="0" bIns="0" rtlCol="0">
            <a:spAutoFit/>
          </a:bodyPr>
          <a:lstStyle/>
          <a:p>
            <a:pPr marL="8145" defTabSz="586405">
              <a:spcBef>
                <a:spcPts val="140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zh-CN" altLang="en-US"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增</a:t>
            </a:r>
            <a:r>
              <a:rPr sz="770" u="sng" kern="0" spc="-6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加共享目录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ct val="108300"/>
              </a:lnSpc>
            </a:pPr>
            <a:r>
              <a:rPr sz="770" kern="0" spc="-19" dirty="0">
                <a:solidFill>
                  <a:sysClr val="windowText" lastClr="000000"/>
                </a:solidFill>
                <a:latin typeface="宋体"/>
                <a:cs typeface="宋体"/>
              </a:rPr>
              <a:t>共享目录可以在虚拟机访问物理硬盘分区的内容，也可以将虚拟机里的文件拷贝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至物理机，是虚拟机和物理机很好的交流桥梁。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1027804"/>
            <a:ext cx="2150854" cy="13965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5935" y="3016787"/>
            <a:ext cx="2092211" cy="849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5935" y="4179796"/>
            <a:ext cx="2424522" cy="13188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2358517"/>
            <a:ext cx="1239245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</a:t>
            </a:r>
            <a:r>
              <a:rPr sz="770" u="sng" kern="0" spc="-38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lang="en-US"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</a:t>
            </a:r>
            <a:r>
              <a:rPr lang="zh-CN" altLang="en-US"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点</a:t>
            </a:r>
            <a:r>
              <a:rPr sz="770" u="sng" kern="0" spc="-3" dirty="0" err="1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击上图“添加</a:t>
            </a:r>
            <a:r>
              <a:rPr sz="770" u="sng" kern="0" spc="-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” 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05935" y="2508545"/>
            <a:ext cx="3304383" cy="1357754"/>
            <a:chOff x="1143000" y="3911472"/>
            <a:chExt cx="5152390" cy="2117090"/>
          </a:xfrm>
        </p:grpSpPr>
        <p:sp>
          <p:nvSpPr>
            <p:cNvPr id="4" name="object 4"/>
            <p:cNvSpPr/>
            <p:nvPr/>
          </p:nvSpPr>
          <p:spPr>
            <a:xfrm>
              <a:off x="1143304" y="6017640"/>
              <a:ext cx="5152390" cy="10795"/>
            </a:xfrm>
            <a:custGeom>
              <a:avLst/>
              <a:gdLst/>
              <a:ahLst/>
              <a:cxnLst/>
              <a:rect l="l" t="t" r="r" b="b"/>
              <a:pathLst>
                <a:path w="5152390" h="10795">
                  <a:moveTo>
                    <a:pt x="5152009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5152009" y="10667"/>
                  </a:lnTo>
                  <a:lnTo>
                    <a:pt x="5152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86405"/>
              <a:endParaRPr sz="115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3911472"/>
              <a:ext cx="2574925" cy="2074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60" y="3987672"/>
              <a:ext cx="2489200" cy="200532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97985" y="3883403"/>
            <a:ext cx="504983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启动虚拟机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7985" y="5662492"/>
            <a:ext cx="1922195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2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【启动虚拟机，选择“我已复制该虚拟机”】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5935" y="622188"/>
            <a:ext cx="1896733" cy="15724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5935" y="4072283"/>
            <a:ext cx="1671690" cy="15338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5935" y="636849"/>
            <a:ext cx="3372800" cy="1543457"/>
            <a:chOff x="1143000" y="993012"/>
            <a:chExt cx="5259070" cy="2406650"/>
          </a:xfrm>
        </p:grpSpPr>
        <p:sp>
          <p:nvSpPr>
            <p:cNvPr id="3" name="object 3"/>
            <p:cNvSpPr/>
            <p:nvPr/>
          </p:nvSpPr>
          <p:spPr>
            <a:xfrm>
              <a:off x="1143304" y="3388486"/>
              <a:ext cx="5259070" cy="10795"/>
            </a:xfrm>
            <a:custGeom>
              <a:avLst/>
              <a:gdLst/>
              <a:ahLst/>
              <a:cxnLst/>
              <a:rect l="l" t="t" r="r" b="b"/>
              <a:pathLst>
                <a:path w="5259070" h="10795">
                  <a:moveTo>
                    <a:pt x="5258689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5258689" y="10668"/>
                  </a:lnTo>
                  <a:lnTo>
                    <a:pt x="5258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86405"/>
              <a:endParaRPr sz="1154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993012"/>
              <a:ext cx="2630804" cy="2377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20" y="1206372"/>
              <a:ext cx="2616200" cy="21551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7985" y="2231456"/>
            <a:ext cx="1092637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【输入密码，密码为 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770" u="sng" kern="0" spc="-32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】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7985" y="3756343"/>
            <a:ext cx="1690880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20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开发环境至此搭建完毕。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5935" y="2410806"/>
            <a:ext cx="1554403" cy="12989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6708" y="611681"/>
            <a:ext cx="3430629" cy="869935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770" b="1" kern="0" spc="-6" dirty="0">
                <a:solidFill>
                  <a:srgbClr val="C00000"/>
                </a:solidFill>
                <a:latin typeface="宋体"/>
                <a:cs typeface="宋体"/>
              </a:rPr>
              <a:t>、</a:t>
            </a: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Linux</a:t>
            </a:r>
            <a:r>
              <a:rPr sz="770" b="1" kern="0" spc="20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系统配</a:t>
            </a:r>
            <a:r>
              <a:rPr sz="770" b="1" kern="0" dirty="0">
                <a:solidFill>
                  <a:srgbClr val="C00000"/>
                </a:solidFill>
                <a:latin typeface="宋体"/>
                <a:cs typeface="宋体"/>
              </a:rPr>
              <a:t>置</a:t>
            </a:r>
            <a:r>
              <a:rPr sz="770" b="1" kern="0" spc="3" dirty="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TFTP</a:t>
            </a:r>
            <a:r>
              <a:rPr sz="770" b="1" kern="0" spc="21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实</a:t>
            </a:r>
            <a:r>
              <a:rPr sz="770" b="1" kern="0" spc="-32" dirty="0">
                <a:solidFill>
                  <a:srgbClr val="C00000"/>
                </a:solidFill>
                <a:latin typeface="宋体"/>
                <a:cs typeface="宋体"/>
              </a:rPr>
              <a:t>验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34562" defTabSz="586405">
              <a:spcBef>
                <a:spcPts val="577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实验步骤：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39094" marR="3258" indent="195061" algn="just" defTabSz="586405">
              <a:lnSpc>
                <a:spcPct val="162500"/>
              </a:lnSpc>
            </a:pP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打开虚拟机，运行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 12.04</a:t>
            </a:r>
            <a:r>
              <a:rPr sz="770" kern="0" spc="18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系统，打开命令行终端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系统桌面上默认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有）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华清远见开发环境中已经包含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2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服务，安装不必操作。可以直接进行此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实验的测试部分。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2962541"/>
            <a:ext cx="2705326" cy="831527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770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显示网络启动文件。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在打开的终端界面上输入如下命令：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61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 cd</a:t>
            </a:r>
            <a:r>
              <a:rPr sz="770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/tftpboot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577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770" b="1" kern="0" spc="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16" dirty="0">
                <a:solidFill>
                  <a:srgbClr val="006FC0"/>
                </a:solidFill>
                <a:latin typeface="Calibri"/>
                <a:cs typeface="Calibri"/>
              </a:rPr>
              <a:t>ls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577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770" b="1" kern="0" spc="-1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cat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006FC0"/>
                </a:solidFill>
                <a:latin typeface="Calibri"/>
                <a:cs typeface="Calibri"/>
              </a:rPr>
              <a:t>test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4614489"/>
            <a:ext cx="3399678" cy="146926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图 网络文件启动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/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22"/>
              </a:spcBef>
            </a:pPr>
            <a:endParaRPr sz="834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770" u="sng" kern="0" spc="-67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回到 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home</a:t>
            </a:r>
            <a:r>
              <a:rPr sz="770" u="sng" kern="0" spc="19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770" u="sng" kern="0" spc="-38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目录建立 </a:t>
            </a:r>
            <a:r>
              <a:rPr sz="770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TFTP</a:t>
            </a:r>
            <a:r>
              <a:rPr sz="770" u="sng" kern="0" spc="22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770" u="sng" kern="0" spc="-1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服务。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  <a:tabLst>
                <a:tab pos="390936" algn="l"/>
              </a:tabLst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 cd</a:t>
            </a:r>
            <a:r>
              <a:rPr sz="770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32" dirty="0">
                <a:solidFill>
                  <a:srgbClr val="006FC0"/>
                </a:solidFill>
                <a:latin typeface="Calibri"/>
                <a:cs typeface="Calibri"/>
              </a:rPr>
              <a:t>~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//Linux</a:t>
            </a:r>
            <a:r>
              <a:rPr sz="770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下波浪线【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~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】代表用户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home</a:t>
            </a:r>
            <a:r>
              <a:rPr sz="770" kern="0" spc="19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10" dirty="0">
                <a:solidFill>
                  <a:sysClr val="windowText" lastClr="000000"/>
                </a:solidFill>
                <a:latin typeface="宋体"/>
                <a:cs typeface="宋体"/>
              </a:rPr>
              <a:t>目录，俗称主目录或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home</a:t>
            </a:r>
            <a:r>
              <a:rPr sz="770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目录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61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 tftp</a:t>
            </a:r>
            <a:r>
              <a:rPr sz="770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127.0.0.1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577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get</a:t>
            </a:r>
            <a:r>
              <a:rPr sz="770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006FC0"/>
                </a:solidFill>
                <a:latin typeface="Calibri"/>
                <a:cs typeface="Calibri"/>
              </a:rPr>
              <a:t>test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577"/>
              </a:spcBef>
            </a:pPr>
            <a:r>
              <a:rPr sz="770" b="1" kern="0" spc="-16" dirty="0">
                <a:solidFill>
                  <a:srgbClr val="006FC0"/>
                </a:solidFill>
                <a:latin typeface="Calibri"/>
                <a:cs typeface="Calibri"/>
              </a:rPr>
              <a:t>&gt;q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577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770" b="1" kern="0" spc="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16" dirty="0">
                <a:solidFill>
                  <a:srgbClr val="006FC0"/>
                </a:solidFill>
                <a:latin typeface="Calibri"/>
                <a:cs typeface="Calibri"/>
              </a:rPr>
              <a:t>ls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1412" y="1584914"/>
            <a:ext cx="1554371" cy="1298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5935" y="3709103"/>
            <a:ext cx="2023191" cy="8649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290" y="48704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1.1 Cortex-A9 ARM 系统硬件资源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896"/>
          <a:stretch>
            <a:fillRect/>
          </a:stretch>
        </p:blipFill>
        <p:spPr>
          <a:xfrm>
            <a:off x="2138045" y="855345"/>
            <a:ext cx="4237355" cy="5799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30" y="271145"/>
            <a:ext cx="4297680" cy="64846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2009346"/>
            <a:ext cx="3398864" cy="48886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87752" defTabSz="586405">
              <a:spcBef>
                <a:spcPts val="64"/>
              </a:spcBef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图 在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home</a:t>
            </a:r>
            <a:r>
              <a:rPr sz="770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5" dirty="0">
                <a:solidFill>
                  <a:sysClr val="windowText" lastClr="000000"/>
                </a:solidFill>
                <a:latin typeface="宋体"/>
                <a:cs typeface="宋体"/>
              </a:rPr>
              <a:t>目录下建立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服务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ct val="162500"/>
              </a:lnSpc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如上图所示，没有出现错误代码，且在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/home/linux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目录下出现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test</a:t>
            </a:r>
            <a:r>
              <a:rPr sz="770" kern="0" spc="19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文件，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内容相同，则证明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服务建立成功。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601092"/>
            <a:ext cx="3025013" cy="136834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611681"/>
            <a:ext cx="2515957" cy="517595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770" b="1" kern="0" spc="-6" dirty="0">
                <a:solidFill>
                  <a:srgbClr val="C00000"/>
                </a:solidFill>
                <a:latin typeface="宋体"/>
                <a:cs typeface="宋体"/>
              </a:rPr>
              <a:t>、</a:t>
            </a: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Linux</a:t>
            </a:r>
            <a:r>
              <a:rPr sz="770" b="1" kern="0" spc="20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系统配</a:t>
            </a:r>
            <a:r>
              <a:rPr sz="770" b="1" kern="0" dirty="0">
                <a:solidFill>
                  <a:srgbClr val="C00000"/>
                </a:solidFill>
                <a:latin typeface="宋体"/>
                <a:cs typeface="宋体"/>
              </a:rPr>
              <a:t>置</a:t>
            </a:r>
            <a:r>
              <a:rPr sz="770" b="1" kern="0" spc="3" dirty="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sz="770" b="1" kern="0" dirty="0">
                <a:solidFill>
                  <a:srgbClr val="C00000"/>
                </a:solidFill>
                <a:latin typeface="Calibri"/>
                <a:cs typeface="Calibri"/>
              </a:rPr>
              <a:t>NFS</a:t>
            </a:r>
            <a:r>
              <a:rPr sz="770" b="1" kern="0" spc="21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实</a:t>
            </a:r>
            <a:r>
              <a:rPr sz="770" b="1" kern="0" spc="-32" dirty="0">
                <a:solidFill>
                  <a:srgbClr val="C00000"/>
                </a:solidFill>
                <a:latin typeface="宋体"/>
                <a:cs typeface="宋体"/>
              </a:rPr>
              <a:t>验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</a:pP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实验步骤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打开虚拟机，运行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12.04</a:t>
            </a:r>
            <a:r>
              <a:rPr sz="770" kern="0" spc="20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系统，打开命令行终端。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2200181"/>
            <a:ext cx="3400900" cy="1484013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配置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/etc/exports</a:t>
            </a:r>
            <a:r>
              <a:rPr sz="770" kern="0" spc="1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说明</a:t>
            </a:r>
            <a:r>
              <a:rPr sz="770" kern="0" spc="-721" dirty="0">
                <a:solidFill>
                  <a:sysClr val="windowText" lastClr="000000"/>
                </a:solidFill>
                <a:latin typeface="宋体"/>
                <a:cs typeface="宋体"/>
              </a:rPr>
              <a:t>：</a:t>
            </a:r>
            <a:r>
              <a:rPr sz="770" kern="0" spc="19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s</a:t>
            </a:r>
            <a:r>
              <a:rPr sz="770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udo</a:t>
            </a:r>
            <a:r>
              <a:rPr sz="770" kern="0" spc="16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7" dirty="0">
                <a:solidFill>
                  <a:sysClr val="windowText" lastClr="000000"/>
                </a:solidFill>
                <a:latin typeface="宋体"/>
                <a:cs typeface="宋体"/>
              </a:rPr>
              <a:t>获取权限。输入密码，默认为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770" kern="0" spc="-64" dirty="0">
                <a:solidFill>
                  <a:sysClr val="windowText" lastClr="000000"/>
                </a:solidFill>
                <a:latin typeface="宋体"/>
                <a:cs typeface="宋体"/>
              </a:rPr>
              <a:t>；如不会使用 </a:t>
            </a:r>
            <a:r>
              <a:rPr sz="770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vim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，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命令行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vim</a:t>
            </a:r>
            <a:r>
              <a:rPr sz="770" kern="0" spc="20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48" dirty="0">
                <a:solidFill>
                  <a:sysClr val="windowText" lastClr="000000"/>
                </a:solidFill>
                <a:latin typeface="宋体"/>
                <a:cs typeface="宋体"/>
              </a:rPr>
              <a:t>字段用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gedit</a:t>
            </a:r>
            <a:r>
              <a:rPr sz="770" kern="0" spc="20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28" dirty="0">
                <a:solidFill>
                  <a:sysClr val="windowText" lastClr="000000"/>
                </a:solidFill>
                <a:latin typeface="宋体"/>
                <a:cs typeface="宋体"/>
              </a:rPr>
              <a:t>代替。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</a:pP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sz="770" b="1" u="sng" kern="0" spc="-1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安装配置</a:t>
            </a:r>
            <a:r>
              <a:rPr sz="770" b="1" u="sng" kern="0" spc="-32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61"/>
              </a:spcBef>
            </a:pPr>
            <a:r>
              <a:rPr sz="770" b="1" kern="0" dirty="0">
                <a:solidFill>
                  <a:srgbClr val="0000FF"/>
                </a:solidFill>
                <a:latin typeface="Calibri"/>
                <a:cs typeface="Calibri"/>
              </a:rPr>
              <a:t>$</a:t>
            </a:r>
            <a:r>
              <a:rPr sz="770" b="1" kern="0" spc="-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770" b="1" kern="0" dirty="0">
                <a:solidFill>
                  <a:srgbClr val="0000FF"/>
                </a:solidFill>
                <a:latin typeface="Calibri"/>
                <a:cs typeface="Calibri"/>
              </a:rPr>
              <a:t>sudo vim</a:t>
            </a:r>
            <a:r>
              <a:rPr sz="770" b="1" kern="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00FF"/>
                </a:solidFill>
                <a:latin typeface="Calibri"/>
                <a:cs typeface="Calibri"/>
              </a:rPr>
              <a:t>/etc/exports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/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19"/>
              </a:spcBef>
            </a:pPr>
            <a:endParaRPr sz="93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/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22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51" dirty="0">
                <a:solidFill>
                  <a:sysClr val="windowText" lastClr="000000"/>
                </a:solidFill>
                <a:latin typeface="宋体"/>
                <a:cs typeface="宋体"/>
              </a:rPr>
              <a:t>允许挂载的目录及权限在文件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/etc/exports</a:t>
            </a:r>
            <a:r>
              <a:rPr sz="770" kern="0" spc="23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45" dirty="0">
                <a:solidFill>
                  <a:sysClr val="windowText" lastClr="000000"/>
                </a:solidFill>
                <a:latin typeface="宋体"/>
                <a:cs typeface="宋体"/>
              </a:rPr>
              <a:t>中进行了定义。例如，要将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77"/>
              </a:spcBef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/source/rootfs</a:t>
            </a:r>
            <a:r>
              <a:rPr sz="770" kern="0" spc="13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目录共享出来，就需要在</a:t>
            </a:r>
            <a:r>
              <a:rPr sz="770" kern="0" dirty="0">
                <a:solidFill>
                  <a:srgbClr val="FF0000"/>
                </a:solidFill>
                <a:latin typeface="Calibri"/>
                <a:cs typeface="Calibri"/>
              </a:rPr>
              <a:t>/etc/exports</a:t>
            </a:r>
            <a:r>
              <a:rPr sz="770" kern="0" spc="1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rgbClr val="FF0000"/>
                </a:solidFill>
                <a:latin typeface="宋体"/>
                <a:cs typeface="宋体"/>
              </a:rPr>
              <a:t>文件末尾添加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如下一行：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4427" defTabSz="586405">
              <a:spcBef>
                <a:spcPts val="561"/>
              </a:spcBef>
            </a:pPr>
            <a:r>
              <a:rPr sz="770" b="1" kern="0" spc="-6" dirty="0">
                <a:solidFill>
                  <a:srgbClr val="0000FF"/>
                </a:solidFill>
                <a:latin typeface="Calibri"/>
                <a:cs typeface="Calibri"/>
              </a:rPr>
              <a:t>/source/rootfs</a:t>
            </a:r>
            <a:r>
              <a:rPr sz="770" b="1" kern="0" spc="26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00FF"/>
                </a:solidFill>
                <a:latin typeface="Calibri"/>
                <a:cs typeface="Calibri"/>
              </a:rPr>
              <a:t>*(rw,sync,no_root_squash,no_subtree_check)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5250035"/>
            <a:ext cx="3402936" cy="87512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1195614" algn="just" defTabSz="586405">
              <a:spcBef>
                <a:spcPts val="64"/>
              </a:spcBef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图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挂载及权限设置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indent="195061" algn="just" defTabSz="586405">
              <a:lnSpc>
                <a:spcPct val="162500"/>
              </a:lnSpc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其中：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/source/rootfs 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是要共享的目录，</a:t>
            </a:r>
            <a:r>
              <a:rPr sz="770" kern="0" spc="-109" dirty="0">
                <a:solidFill>
                  <a:sysClr val="windowText" lastClr="000000"/>
                </a:solidFill>
                <a:latin typeface="Calibri"/>
                <a:cs typeface="Calibri"/>
              </a:rPr>
              <a:t>*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代表允许所有的网络段访问，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rw 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是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可读写权限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,sync</a:t>
            </a:r>
            <a:r>
              <a:rPr sz="770" kern="0" spc="25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是资料同步写入内存和硬盘，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no_root_squash</a:t>
            </a:r>
            <a:r>
              <a:rPr sz="770" kern="0" spc="26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是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2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客户端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分享目录使用者的权限，如果客户端使用的是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root</a:t>
            </a:r>
            <a:r>
              <a:rPr sz="770" kern="0" spc="17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用户，那么对于该共享目录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而言，该客户端就具有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root</a:t>
            </a:r>
            <a:r>
              <a:rPr sz="770" kern="0" spc="19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权限。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4" y="1169525"/>
            <a:ext cx="1163449" cy="9860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1412" y="3728650"/>
            <a:ext cx="3665202" cy="146119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611681"/>
            <a:ext cx="3399678" cy="1258503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203206" defTabSz="586405">
              <a:spcBef>
                <a:spcPts val="64"/>
              </a:spcBef>
            </a:pPr>
            <a:r>
              <a:rPr sz="770" kern="0" spc="-42" dirty="0">
                <a:solidFill>
                  <a:sysClr val="windowText" lastClr="000000"/>
                </a:solidFill>
                <a:latin typeface="宋体"/>
                <a:cs typeface="宋体"/>
              </a:rPr>
              <a:t>注意：设置步骤，首先在终端界面进行命令编辑；然后进入编辑器，按“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I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”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ct val="162500"/>
              </a:lnSpc>
            </a:pPr>
            <a:r>
              <a:rPr sz="770" kern="0" spc="-22" dirty="0">
                <a:solidFill>
                  <a:sysClr val="windowText" lastClr="000000"/>
                </a:solidFill>
                <a:latin typeface="宋体"/>
                <a:cs typeface="宋体"/>
              </a:rPr>
              <a:t>进行编辑；按“</a:t>
            </a:r>
            <a:r>
              <a:rPr sz="770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Esc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”切换返回到命令模式</a:t>
            </a:r>
            <a:r>
              <a:rPr sz="770" kern="0" spc="-221" dirty="0">
                <a:solidFill>
                  <a:sysClr val="windowText" lastClr="000000"/>
                </a:solidFill>
                <a:latin typeface="宋体"/>
                <a:cs typeface="宋体"/>
              </a:rPr>
              <a:t>；“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Q</a:t>
            </a:r>
            <a:r>
              <a:rPr sz="770" kern="0" spc="-103" dirty="0">
                <a:solidFill>
                  <a:sysClr val="windowText" lastClr="000000"/>
                </a:solidFill>
                <a:latin typeface="宋体"/>
                <a:cs typeface="宋体"/>
              </a:rPr>
              <a:t>”退出；“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Q</a:t>
            </a:r>
            <a:r>
              <a:rPr sz="770" kern="0" spc="-119" dirty="0">
                <a:solidFill>
                  <a:sysClr val="windowText" lastClr="000000"/>
                </a:solidFill>
                <a:latin typeface="宋体"/>
                <a:cs typeface="宋体"/>
              </a:rPr>
              <a:t>！”强制退出；“</a:t>
            </a:r>
            <a:r>
              <a:rPr sz="770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W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Q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”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保存退出。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4427" defTabSz="586405">
              <a:spcBef>
                <a:spcPts val="577"/>
              </a:spcBef>
            </a:pP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（</a:t>
            </a: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770" b="1" u="sng" kern="0" spc="-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）</a:t>
            </a:r>
            <a:r>
              <a:rPr sz="770" b="1" u="sng" kern="0" spc="-1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重启服务</a:t>
            </a:r>
            <a:r>
              <a:rPr sz="770" b="1" u="sng" kern="0" spc="-32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：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204427" defTabSz="586405">
              <a:spcBef>
                <a:spcPts val="561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770" b="1" kern="0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sudo</a:t>
            </a:r>
            <a:r>
              <a:rPr sz="770" b="1" kern="0" spc="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/etc/init.d/nfs-kernel-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server</a:t>
            </a:r>
            <a:r>
              <a:rPr sz="770" b="1" kern="0" spc="1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restart</a:t>
            </a:r>
            <a:endParaRPr sz="77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marR="6516" defTabSz="586405">
              <a:lnSpc>
                <a:spcPct val="162500"/>
              </a:lnSpc>
              <a:spcBef>
                <a:spcPts val="16"/>
              </a:spcBef>
            </a:pPr>
            <a:r>
              <a:rPr sz="770" kern="0" spc="-35" dirty="0">
                <a:solidFill>
                  <a:sysClr val="windowText" lastClr="000000"/>
                </a:solidFill>
                <a:latin typeface="宋体"/>
                <a:cs typeface="宋体"/>
              </a:rPr>
              <a:t>重启服务成功如下显示。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如果设置的路径没有相应的内容，会提示错误，可以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先忽略这个问题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 dirty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4818" y="2835481"/>
            <a:ext cx="945215" cy="126719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（图 重启挂载服务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1925452"/>
            <a:ext cx="3660315" cy="8796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7164" y="551670"/>
            <a:ext cx="2118893" cy="520395"/>
          </a:xfrm>
          <a:prstGeom prst="rect">
            <a:avLst/>
          </a:prstGeom>
        </p:spPr>
        <p:txBody>
          <a:bodyPr vert="horz" wrap="square" lIns="0" tIns="47240" rIns="0" bIns="0" rtlCol="0">
            <a:spAutoFit/>
          </a:bodyPr>
          <a:lstStyle/>
          <a:p>
            <a:pPr marL="1222" algn="ctr" defTabSz="586405">
              <a:spcBef>
                <a:spcPts val="372"/>
              </a:spcBef>
            </a:pPr>
            <a:r>
              <a:rPr sz="1411" b="1" kern="0" spc="-13" dirty="0">
                <a:solidFill>
                  <a:srgbClr val="C00000"/>
                </a:solidFill>
                <a:latin typeface="宋体"/>
                <a:cs typeface="宋体"/>
              </a:rPr>
              <a:t>实验</a:t>
            </a:r>
            <a:r>
              <a:rPr sz="1411" b="1" kern="0" spc="-32" dirty="0">
                <a:solidFill>
                  <a:srgbClr val="C00000"/>
                </a:solidFill>
                <a:latin typeface="宋体"/>
                <a:cs typeface="宋体"/>
              </a:rPr>
              <a:t>二</a:t>
            </a:r>
            <a:endParaRPr sz="1411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algn="ctr" defTabSz="586405">
              <a:spcBef>
                <a:spcPts val="308"/>
              </a:spcBef>
            </a:pPr>
            <a:r>
              <a:rPr sz="1411" b="1" kern="0" spc="-13" dirty="0">
                <a:solidFill>
                  <a:srgbClr val="C00000"/>
                </a:solidFill>
                <a:latin typeface="宋体"/>
                <a:cs typeface="宋体"/>
              </a:rPr>
              <a:t>嵌入</a:t>
            </a:r>
            <a:r>
              <a:rPr sz="1411" b="1" kern="0" spc="-183" dirty="0">
                <a:solidFill>
                  <a:srgbClr val="C00000"/>
                </a:solidFill>
                <a:latin typeface="宋体"/>
                <a:cs typeface="宋体"/>
              </a:rPr>
              <a:t>式 </a:t>
            </a:r>
            <a:r>
              <a:rPr sz="1411" b="1" kern="0" dirty="0">
                <a:solidFill>
                  <a:srgbClr val="C00000"/>
                </a:solidFill>
                <a:latin typeface="Calibri"/>
                <a:cs typeface="Calibri"/>
              </a:rPr>
              <a:t>Linux</a:t>
            </a:r>
            <a:r>
              <a:rPr sz="1411" b="1" kern="0" spc="4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11" b="1" kern="0" spc="-16" dirty="0">
                <a:solidFill>
                  <a:srgbClr val="C00000"/>
                </a:solidFill>
                <a:latin typeface="宋体"/>
                <a:cs typeface="宋体"/>
              </a:rPr>
              <a:t>交叉环</a:t>
            </a:r>
            <a:r>
              <a:rPr sz="1411" b="1" kern="0" spc="-19" dirty="0">
                <a:solidFill>
                  <a:srgbClr val="C00000"/>
                </a:solidFill>
                <a:latin typeface="宋体"/>
                <a:cs typeface="宋体"/>
              </a:rPr>
              <a:t>境搭建</a:t>
            </a:r>
            <a:endParaRPr sz="1411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1310513"/>
            <a:ext cx="3448548" cy="329207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770" kern="0" spc="-10" dirty="0">
                <a:solidFill>
                  <a:srgbClr val="C00000"/>
                </a:solidFill>
                <a:latin typeface="宋体"/>
                <a:cs typeface="宋体"/>
              </a:rPr>
              <a:t>一、实验名称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2102912" indent="195061" defTabSz="586405">
              <a:lnSpc>
                <a:spcPct val="162500"/>
              </a:lnSpc>
            </a:pPr>
            <a:r>
              <a:rPr sz="770" kern="0" spc="-48" dirty="0">
                <a:solidFill>
                  <a:sysClr val="windowText" lastClr="000000"/>
                </a:solidFill>
                <a:latin typeface="宋体"/>
                <a:cs typeface="宋体"/>
              </a:rPr>
              <a:t>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-4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交叉环境搭建</a:t>
            </a:r>
            <a:r>
              <a:rPr sz="770" kern="0" spc="-6" dirty="0">
                <a:solidFill>
                  <a:srgbClr val="C00000"/>
                </a:solidFill>
                <a:latin typeface="宋体"/>
                <a:cs typeface="宋体"/>
              </a:rPr>
              <a:t>二、实验目的和要求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1174438" indent="195061" defTabSz="586405">
              <a:lnSpc>
                <a:spcPts val="1501"/>
              </a:lnSpc>
              <a:spcBef>
                <a:spcPts val="144"/>
              </a:spcBef>
            </a:pP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熟悉嵌入式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17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交叉开发环境的搭建与使用。</a:t>
            </a:r>
            <a:r>
              <a:rPr sz="770" kern="0" spc="-10" dirty="0">
                <a:solidFill>
                  <a:srgbClr val="C00000"/>
                </a:solidFill>
                <a:latin typeface="宋体"/>
                <a:cs typeface="宋体"/>
              </a:rPr>
              <a:t>三、实验内容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106286" indent="195061" defTabSz="586405">
              <a:lnSpc>
                <a:spcPts val="1501"/>
              </a:lnSpc>
              <a:spcBef>
                <a:spcPts val="3"/>
              </a:spcBef>
            </a:pPr>
            <a:r>
              <a:rPr sz="770" kern="0" spc="-48" dirty="0">
                <a:solidFill>
                  <a:sysClr val="windowText" lastClr="000000"/>
                </a:solidFill>
                <a:latin typeface="宋体"/>
                <a:cs typeface="宋体"/>
              </a:rPr>
              <a:t>嵌入式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770" kern="0" spc="-2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调试环境的搭建。了解华清远见开发环境；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FS4412</a:t>
            </a:r>
            <a:r>
              <a:rPr sz="770" kern="0" spc="17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开发板。</a:t>
            </a:r>
            <a:r>
              <a:rPr sz="770" b="1" kern="0" spc="-16" dirty="0">
                <a:solidFill>
                  <a:srgbClr val="C00000"/>
                </a:solidFill>
                <a:latin typeface="宋体"/>
                <a:cs typeface="宋体"/>
              </a:rPr>
              <a:t>四、实验原理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indent="195061" defTabSz="586405">
              <a:lnSpc>
                <a:spcPts val="1501"/>
              </a:lnSpc>
            </a:pP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使用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tftp</a:t>
            </a:r>
            <a:r>
              <a:rPr sz="770" kern="0" spc="18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8" dirty="0">
                <a:solidFill>
                  <a:sysClr val="windowText" lastClr="000000"/>
                </a:solidFill>
                <a:latin typeface="宋体"/>
                <a:cs typeface="宋体"/>
              </a:rPr>
              <a:t>的方式下载内核，运行到开发板上；使用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nfs</a:t>
            </a:r>
            <a:r>
              <a:rPr sz="770" kern="0" spc="18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方式挂载文件系统，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为后续的开发做准备。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430"/>
              </a:spcBef>
            </a:pPr>
            <a:r>
              <a:rPr sz="770" b="1" kern="0" spc="-13" dirty="0">
                <a:solidFill>
                  <a:srgbClr val="C00000"/>
                </a:solidFill>
                <a:latin typeface="宋体"/>
                <a:cs typeface="宋体"/>
              </a:rPr>
              <a:t>五、实验步</a:t>
            </a:r>
            <a:r>
              <a:rPr sz="770" b="1" kern="0" spc="-32" dirty="0">
                <a:solidFill>
                  <a:srgbClr val="C00000"/>
                </a:solidFill>
                <a:latin typeface="宋体"/>
                <a:cs typeface="宋体"/>
              </a:rPr>
              <a:t>骤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24"/>
              </a:spcBef>
            </a:pPr>
            <a:r>
              <a:rPr sz="770" kern="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770" kern="0" spc="-6" dirty="0">
                <a:solidFill>
                  <a:srgbClr val="C00000"/>
                </a:solidFill>
                <a:latin typeface="宋体"/>
                <a:cs typeface="宋体"/>
              </a:rPr>
              <a:t>、配置开发环境网络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ct val="108400"/>
              </a:lnSpc>
            </a:pPr>
            <a:r>
              <a:rPr sz="770" kern="0" spc="-29" dirty="0">
                <a:solidFill>
                  <a:sysClr val="windowText" lastClr="000000"/>
                </a:solidFill>
                <a:latin typeface="宋体"/>
                <a:cs typeface="宋体"/>
              </a:rPr>
              <a:t>虚拟机网络方式为桥接模式，此状态下虚拟机下的操作系统和主机操作系统为平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级状态。为了调试方便，我们可以给虚拟机下的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770" kern="0" spc="23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一个静态的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IP</a:t>
            </a:r>
            <a:r>
              <a:rPr sz="770" kern="0" spc="22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地址。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假设我们使用的网络地址为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192.168.100.x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45" dirty="0">
                <a:solidFill>
                  <a:sysClr val="windowText" lastClr="000000"/>
                </a:solidFill>
                <a:latin typeface="宋体"/>
                <a:cs typeface="宋体"/>
              </a:rPr>
              <a:t>段的，那么可以给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 </a:t>
            </a:r>
            <a:r>
              <a:rPr sz="770" kern="0" spc="-38" dirty="0">
                <a:solidFill>
                  <a:sysClr val="windowText" lastClr="000000"/>
                </a:solidFill>
                <a:latin typeface="宋体"/>
                <a:cs typeface="宋体"/>
              </a:rPr>
              <a:t>分配一个 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IP</a:t>
            </a:r>
            <a:r>
              <a:rPr sz="770" kern="0" spc="-99" dirty="0">
                <a:solidFill>
                  <a:sysClr val="windowText" lastClr="000000"/>
                </a:solidFill>
                <a:latin typeface="宋体"/>
                <a:cs typeface="宋体"/>
              </a:rPr>
              <a:t>为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192.168.100.192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，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配置过程如下。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6" dirty="0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sz="770" kern="0" spc="-6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770" kern="0" spc="-6" dirty="0">
                <a:solidFill>
                  <a:srgbClr val="C00000"/>
                </a:solidFill>
                <a:latin typeface="宋体"/>
                <a:cs typeface="宋体"/>
              </a:rPr>
              <a:t>）</a:t>
            </a:r>
            <a:r>
              <a:rPr sz="770" kern="0" spc="-3" dirty="0">
                <a:solidFill>
                  <a:srgbClr val="C00000"/>
                </a:solidFill>
                <a:latin typeface="宋体"/>
                <a:cs typeface="宋体"/>
              </a:rPr>
              <a:t>配置虚拟机网络环境。输入命令：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61"/>
              </a:spcBef>
            </a:pPr>
            <a:r>
              <a:rPr sz="770" b="1" kern="0" dirty="0">
                <a:solidFill>
                  <a:srgbClr val="0000FF"/>
                </a:solidFill>
                <a:latin typeface="Calibri"/>
                <a:cs typeface="Calibri"/>
              </a:rPr>
              <a:t>$</a:t>
            </a:r>
            <a:r>
              <a:rPr sz="770" b="1" kern="0" spc="-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770" b="1" kern="0" dirty="0">
                <a:solidFill>
                  <a:srgbClr val="0000FF"/>
                </a:solidFill>
                <a:latin typeface="Calibri"/>
                <a:cs typeface="Calibri"/>
              </a:rPr>
              <a:t>sudo vim</a:t>
            </a:r>
            <a:r>
              <a:rPr sz="770" b="1" kern="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770" b="1" kern="0" spc="-6" dirty="0">
                <a:solidFill>
                  <a:srgbClr val="0000FF"/>
                </a:solidFill>
                <a:latin typeface="Calibri"/>
                <a:cs typeface="Calibri"/>
              </a:rPr>
              <a:t>/etc/network/interfaces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93"/>
              </a:spcBef>
              <a:tabLst>
                <a:tab pos="349807" algn="l"/>
              </a:tabLst>
            </a:pPr>
            <a:r>
              <a:rPr sz="770" kern="0" dirty="0">
                <a:solidFill>
                  <a:srgbClr val="FF0000"/>
                </a:solidFill>
                <a:latin typeface="宋体"/>
                <a:cs typeface="宋体"/>
              </a:rPr>
              <a:t>密</a:t>
            </a:r>
            <a:r>
              <a:rPr sz="770" kern="0" spc="-32" dirty="0">
                <a:solidFill>
                  <a:srgbClr val="FF0000"/>
                </a:solidFill>
                <a:latin typeface="宋体"/>
                <a:cs typeface="宋体"/>
              </a:rPr>
              <a:t>码</a:t>
            </a:r>
            <a:r>
              <a:rPr sz="770" kern="0" dirty="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sz="770" kern="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，不显示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54568" defTabSz="586405">
              <a:lnSpc>
                <a:spcPct val="108300"/>
              </a:lnSpc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修改文件，如下图所示。保存退出（环境默认是加【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#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】注释掉的内容，修改前删除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4-11</a:t>
            </a:r>
            <a:r>
              <a:rPr sz="770" kern="0" spc="21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行每行的注释</a:t>
            </a:r>
            <a:r>
              <a:rPr sz="770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5778802"/>
            <a:ext cx="1165534" cy="393073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kern="0" spc="-115" dirty="0">
                <a:solidFill>
                  <a:srgbClr val="0000FF"/>
                </a:solidFill>
                <a:latin typeface="宋体"/>
                <a:cs typeface="宋体"/>
              </a:rPr>
              <a:t>将 </a:t>
            </a:r>
            <a:r>
              <a:rPr sz="898" kern="0" dirty="0">
                <a:solidFill>
                  <a:srgbClr val="0000FF"/>
                </a:solidFill>
                <a:latin typeface="Calibri"/>
                <a:cs typeface="Calibri"/>
              </a:rPr>
              <a:t>6~9</a:t>
            </a:r>
            <a:r>
              <a:rPr sz="898" kern="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rgbClr val="0000FF"/>
                </a:solidFill>
                <a:latin typeface="宋体"/>
                <a:cs typeface="宋体"/>
              </a:rPr>
              <a:t>行修改为：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tabLst>
                <a:tab pos="491928" algn="l"/>
              </a:tabLst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Address</a:t>
            </a:r>
            <a:r>
              <a:rPr sz="898" kern="0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192.168.2.102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4602760"/>
            <a:ext cx="1818542" cy="110697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630251"/>
            <a:ext cx="428014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Netmask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2653" y="630251"/>
            <a:ext cx="680506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255.255.255.0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884372"/>
            <a:ext cx="507020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Gatewayip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1218" y="884372"/>
            <a:ext cx="681728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192.168.2.254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7985" y="1138493"/>
            <a:ext cx="1809388" cy="649747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  <a:tabLst>
                <a:tab pos="504145" algn="l"/>
              </a:tabLst>
            </a:pP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Serverip</a:t>
            </a:r>
            <a:r>
              <a:rPr sz="898" kern="0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192.168.2.202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/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/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（</a:t>
            </a:r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2</a:t>
            </a:r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）</a:t>
            </a:r>
            <a:r>
              <a:rPr sz="898" u="sng" kern="0" spc="-13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应用网络修改。输入命令：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3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  <a:tabLst>
                <a:tab pos="178772" algn="l"/>
              </a:tabLst>
            </a:pPr>
            <a:r>
              <a:rPr sz="898" kern="0" spc="-32" dirty="0">
                <a:solidFill>
                  <a:srgbClr val="0000FF"/>
                </a:solidFill>
                <a:latin typeface="Calibri"/>
                <a:cs typeface="Calibri"/>
              </a:rPr>
              <a:t>$</a:t>
            </a:r>
            <a:r>
              <a:rPr sz="898" kern="0" dirty="0">
                <a:solidFill>
                  <a:srgbClr val="0000FF"/>
                </a:solidFill>
                <a:latin typeface="Calibri"/>
                <a:cs typeface="Calibri"/>
              </a:rPr>
              <a:t>	sudo</a:t>
            </a:r>
            <a:r>
              <a:rPr sz="898" kern="0" spc="1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/etc/init.d/networking</a:t>
            </a:r>
            <a:r>
              <a:rPr sz="898" kern="0" spc="1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rgbClr val="0000FF"/>
                </a:solidFill>
                <a:latin typeface="Calibri"/>
                <a:cs typeface="Calibri"/>
              </a:rPr>
              <a:t>restart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7985" y="2792476"/>
            <a:ext cx="3399678" cy="883299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 defTabSz="586405">
              <a:spcBef>
                <a:spcPts val="67"/>
              </a:spcBef>
            </a:pP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sz="898" kern="0" spc="-6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）</a:t>
            </a:r>
            <a:r>
              <a:rPr sz="898" kern="0" spc="-13" dirty="0">
                <a:solidFill>
                  <a:srgbClr val="C00000"/>
                </a:solidFill>
                <a:latin typeface="宋体"/>
                <a:cs typeface="宋体"/>
              </a:rPr>
              <a:t>查看网络连通情况。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spc="-35" dirty="0">
                <a:solidFill>
                  <a:sysClr val="windowText" lastClr="000000"/>
                </a:solidFill>
                <a:latin typeface="宋体"/>
                <a:cs typeface="宋体"/>
              </a:rPr>
              <a:t>出现修改后的 </a:t>
            </a:r>
            <a:r>
              <a:rPr sz="898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IP</a:t>
            </a:r>
            <a:r>
              <a:rPr sz="898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，如图所示。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ts val="2001"/>
              </a:lnSpc>
              <a:spcBef>
                <a:spcPts val="90"/>
              </a:spcBef>
            </a:pPr>
            <a:r>
              <a:rPr sz="898" kern="0" spc="-26" dirty="0">
                <a:solidFill>
                  <a:sysClr val="windowText" lastClr="000000"/>
                </a:solidFill>
                <a:latin typeface="宋体"/>
                <a:cs typeface="宋体"/>
              </a:rPr>
              <a:t>使用【</a:t>
            </a:r>
            <a:r>
              <a:rPr sz="898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ifconfig</a:t>
            </a:r>
            <a:r>
              <a:rPr sz="898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】命令查看修改的结果。如果没有修改成功，重复上述</a:t>
            </a:r>
            <a:r>
              <a:rPr sz="898" kern="0" spc="6" dirty="0">
                <a:solidFill>
                  <a:sysClr val="windowText" lastClr="000000"/>
                </a:solidFill>
                <a:latin typeface="宋体"/>
                <a:cs typeface="宋体"/>
              </a:rPr>
              <a:t>步骤，或者重新启动虚拟机的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898" kern="0" spc="2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系统即可。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7985" y="5513195"/>
            <a:ext cx="3144743" cy="536412"/>
          </a:xfrm>
          <a:prstGeom prst="rect">
            <a:avLst/>
          </a:prstGeom>
        </p:spPr>
        <p:txBody>
          <a:bodyPr vert="horz" wrap="square" lIns="0" tIns="83485" rIns="0" bIns="0" rtlCol="0">
            <a:spAutoFit/>
          </a:bodyPr>
          <a:lstStyle/>
          <a:p>
            <a:pPr marL="8145" defTabSz="586405">
              <a:spcBef>
                <a:spcPts val="657"/>
              </a:spcBef>
            </a:pPr>
            <a:r>
              <a:rPr sz="898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如上图所示表明 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IP</a:t>
            </a:r>
            <a:r>
              <a:rPr sz="898" kern="0" spc="23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修改成功。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503"/>
              </a:spcBef>
            </a:pPr>
            <a:r>
              <a:rPr sz="770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（</a:t>
            </a:r>
            <a:r>
              <a:rPr sz="770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4</a:t>
            </a:r>
            <a:r>
              <a:rPr sz="770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）配置交叉工具链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3" dirty="0">
                <a:solidFill>
                  <a:sysClr val="windowText" lastClr="000000"/>
                </a:solidFill>
                <a:latin typeface="宋体"/>
                <a:cs typeface="宋体"/>
              </a:rPr>
              <a:t>开发环境包含了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3</a:t>
            </a:r>
            <a:r>
              <a:rPr sz="770" kern="0" spc="26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个版本的交叉工具链，路径在</a:t>
            </a:r>
            <a:r>
              <a:rPr sz="770" kern="0" spc="-6" dirty="0">
                <a:solidFill>
                  <a:srgbClr val="C00000"/>
                </a:solidFill>
                <a:latin typeface="Calibri"/>
                <a:cs typeface="Calibri"/>
              </a:rPr>
              <a:t>/usr/local/toolchain/</a:t>
            </a:r>
            <a:r>
              <a:rPr sz="770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下。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1915026"/>
            <a:ext cx="3382525" cy="7643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5935" y="3772063"/>
            <a:ext cx="3392299" cy="175196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569652"/>
            <a:ext cx="3400900" cy="271011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marR="3258" defTabSz="586405">
              <a:lnSpc>
                <a:spcPct val="108300"/>
              </a:lnSpc>
              <a:spcBef>
                <a:spcPts val="64"/>
              </a:spcBef>
            </a:pP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用【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ls</a:t>
            </a:r>
            <a:r>
              <a:rPr sz="770" kern="0" dirty="0">
                <a:solidFill>
                  <a:sysClr val="windowText" lastClr="000000"/>
                </a:solidFill>
                <a:latin typeface="宋体"/>
                <a:cs typeface="宋体"/>
              </a:rPr>
              <a:t>】这个命令文件在【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/bin</a:t>
            </a: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】目录中查看，为了使用方便使用，将经常使用的交叉工具链添加到环境变量中。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6"/>
              </a:spcBef>
            </a:pPr>
            <a:endParaRPr sz="834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7961" indent="-80223" defTabSz="586405">
              <a:spcBef>
                <a:spcPts val="3"/>
              </a:spcBef>
              <a:buSzPct val="91666"/>
              <a:buFont typeface="Calibri"/>
              <a:buAutoNum type="arabicParenR"/>
              <a:tabLst>
                <a:tab pos="88368" algn="l"/>
              </a:tabLst>
            </a:pPr>
            <a:r>
              <a:rPr sz="770" u="sng" kern="0" spc="-6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宋体"/>
                <a:cs typeface="宋体"/>
              </a:rPr>
              <a:t>首先进行查看。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61"/>
              </a:spcBef>
              <a:tabLst>
                <a:tab pos="156375" algn="l"/>
              </a:tabLst>
            </a:pPr>
            <a:r>
              <a:rPr sz="770" b="1" kern="0" spc="-32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	cd</a:t>
            </a:r>
            <a:r>
              <a:rPr sz="770" b="1" kern="0" spc="-6" dirty="0">
                <a:solidFill>
                  <a:srgbClr val="006FC0"/>
                </a:solidFill>
                <a:latin typeface="Calibri"/>
                <a:cs typeface="Calibri"/>
              </a:rPr>
              <a:t> /usr/local/toolchain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77"/>
              </a:spcBef>
            </a:pPr>
            <a:r>
              <a:rPr sz="770" b="1" kern="0" dirty="0">
                <a:solidFill>
                  <a:srgbClr val="006FC0"/>
                </a:solidFill>
                <a:latin typeface="Calibri"/>
                <a:cs typeface="Calibri"/>
              </a:rPr>
              <a:t>/usr/local/toolchain</a:t>
            </a:r>
            <a:r>
              <a:rPr sz="770" b="1" kern="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770" b="1" kern="0" spc="-16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93"/>
              </a:spcBef>
            </a:pP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显示有：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toolchain-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4.3.24.4.6</a:t>
            </a:r>
            <a:r>
              <a:rPr sz="770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4.5.14.6.4</a:t>
            </a:r>
            <a:r>
              <a:rPr sz="770" kern="0" spc="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等文件。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/usr/local/toolchain</a:t>
            </a:r>
            <a:r>
              <a:rPr sz="770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cd</a:t>
            </a:r>
            <a:r>
              <a:rPr sz="770" kern="0" spc="2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toolchain-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4.5.1</a:t>
            </a:r>
            <a:r>
              <a:rPr sz="770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,</a:t>
            </a:r>
            <a:r>
              <a:rPr sz="770" kern="0" spc="-58" dirty="0">
                <a:solidFill>
                  <a:sysClr val="windowText" lastClr="000000"/>
                </a:solidFill>
                <a:latin typeface="宋体"/>
                <a:cs typeface="宋体"/>
              </a:rPr>
              <a:t>然后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1s</a:t>
            </a:r>
            <a:r>
              <a:rPr sz="770" kern="0" spc="3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显示：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923180" defTabSz="586405">
              <a:lnSpc>
                <a:spcPct val="108300"/>
              </a:lnSpc>
            </a:pP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/usr/1ocal/toolchain/</a:t>
            </a:r>
            <a:r>
              <a:rPr sz="770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，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toolchain-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4.5.1$cd bin </a:t>
            </a:r>
            <a:r>
              <a:rPr sz="770" kern="0" spc="-61" dirty="0">
                <a:solidFill>
                  <a:sysClr val="windowText" lastClr="000000"/>
                </a:solidFill>
                <a:latin typeface="宋体"/>
                <a:cs typeface="宋体"/>
              </a:rPr>
              <a:t>然后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ls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显示；</a:t>
            </a:r>
            <a:r>
              <a:rPr sz="770" kern="0" spc="-45" dirty="0">
                <a:solidFill>
                  <a:sysClr val="windowText" lastClr="000000"/>
                </a:solidFill>
                <a:latin typeface="宋体"/>
                <a:cs typeface="宋体"/>
              </a:rPr>
              <a:t>显示有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arm-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none-linux-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gnueabi</a:t>
            </a:r>
            <a:r>
              <a:rPr sz="770" kern="0" spc="4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等文件。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0"/>
              </a:spcBef>
            </a:pPr>
            <a:endParaRPr sz="834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7961" indent="-80223" defTabSz="586405">
              <a:buSzPct val="91666"/>
              <a:buFont typeface="Calibri"/>
              <a:buAutoNum type="arabicParenR" startAt="2"/>
              <a:tabLst>
                <a:tab pos="88368" algn="l"/>
                <a:tab pos="575817" algn="l"/>
              </a:tabLst>
            </a:pPr>
            <a:r>
              <a:rPr sz="770" u="sng" kern="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修改文</a:t>
            </a:r>
            <a:r>
              <a:rPr sz="770" u="sng" kern="0" spc="-32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件</a:t>
            </a:r>
            <a:r>
              <a:rPr sz="770" u="sng" kern="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	</a:t>
            </a:r>
            <a:r>
              <a:rPr sz="770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~/.bashre,</a:t>
            </a:r>
            <a:r>
              <a:rPr sz="770" u="sng" kern="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添加内</a:t>
            </a:r>
            <a:r>
              <a:rPr sz="770" u="sng" kern="0" spc="-32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容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  <a:tabLst>
                <a:tab pos="155153" algn="l"/>
                <a:tab pos="397452" algn="l"/>
                <a:tab pos="919108" algn="l"/>
              </a:tabLst>
            </a:pPr>
            <a:r>
              <a:rPr sz="770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$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vim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~/.Bashrc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,//</a:t>
            </a:r>
            <a:r>
              <a:rPr sz="770" kern="0" spc="-64" dirty="0">
                <a:solidFill>
                  <a:sysClr val="windowText" lastClr="000000"/>
                </a:solidFill>
                <a:latin typeface="宋体"/>
                <a:cs typeface="宋体"/>
              </a:rPr>
              <a:t>注意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bashrc </a:t>
            </a:r>
            <a:r>
              <a:rPr sz="770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前面有句点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添加下面一行代码到文件的末尾，如图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10-39</a:t>
            </a:r>
            <a:r>
              <a:rPr sz="770" kern="0" spc="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所示。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61"/>
              </a:spcBef>
            </a:pP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exprot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PATH=$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PATH:/usr/local/toolchain/toolchain-4.6.4/bin/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35"/>
              </a:spcBef>
            </a:pPr>
            <a:endParaRPr sz="866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34792" indent="-127054" defTabSz="586405">
              <a:spcBef>
                <a:spcPts val="3"/>
              </a:spcBef>
              <a:buFont typeface="Calibri"/>
              <a:buAutoNum type="arabicParenR" startAt="3"/>
              <a:tabLst>
                <a:tab pos="135199" algn="l"/>
              </a:tabLst>
            </a:pPr>
            <a:r>
              <a:rPr sz="770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重启配置文件。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77"/>
              </a:spcBef>
            </a:pPr>
            <a:r>
              <a:rPr sz="770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如果已经有文件配置时就不必重新设置，可以越过这一步，直接进测试即可。</a:t>
            </a:r>
            <a:endParaRPr sz="770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61"/>
              </a:spcBef>
              <a:tabLst>
                <a:tab pos="155153" algn="l"/>
                <a:tab pos="746852" algn="l"/>
              </a:tabLst>
            </a:pPr>
            <a:r>
              <a:rPr sz="770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$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cat</a:t>
            </a:r>
            <a:r>
              <a:rPr sz="770" kern="0" spc="-2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.bashrc</a:t>
            </a:r>
            <a:r>
              <a:rPr sz="770" kern="0" spc="-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|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grep</a:t>
            </a:r>
            <a:r>
              <a:rPr sz="770" kern="0" spc="-1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export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77"/>
              </a:spcBef>
              <a:tabLst>
                <a:tab pos="154338" algn="l"/>
                <a:tab pos="508625" algn="l"/>
              </a:tabLst>
            </a:pPr>
            <a:r>
              <a:rPr sz="770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#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exprot</a:t>
            </a:r>
            <a:r>
              <a:rPr sz="770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770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PATH=$</a:t>
            </a:r>
            <a:r>
              <a:rPr sz="770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770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PATH:/usr/local/toolchain/toolchain-4.6.4/bin/</a:t>
            </a:r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4304" y="4708644"/>
            <a:ext cx="55793" cy="6109"/>
          </a:xfrm>
          <a:custGeom>
            <a:avLst/>
            <a:gdLst/>
            <a:ahLst/>
            <a:cxnLst/>
            <a:rect l="l" t="t" r="r" b="b"/>
            <a:pathLst>
              <a:path w="86995" h="9525">
                <a:moveTo>
                  <a:pt x="86867" y="0"/>
                </a:moveTo>
                <a:lnTo>
                  <a:pt x="0" y="0"/>
                </a:lnTo>
                <a:lnTo>
                  <a:pt x="0" y="9144"/>
                </a:lnTo>
                <a:lnTo>
                  <a:pt x="86867" y="9144"/>
                </a:lnTo>
                <a:lnTo>
                  <a:pt x="86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86405"/>
            <a:endParaRPr sz="1154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4571485"/>
            <a:ext cx="3456693" cy="1641775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 defTabSz="586405">
              <a:spcBef>
                <a:spcPts val="67"/>
              </a:spcBef>
            </a:pPr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（</a:t>
            </a:r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5</a:t>
            </a:r>
            <a:r>
              <a:rPr sz="898" u="sng" kern="0" spc="-6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）</a:t>
            </a:r>
            <a:r>
              <a:rPr sz="898" u="sng" kern="0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重启配置文件并测试。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.bashre</a:t>
            </a:r>
            <a:r>
              <a:rPr sz="898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221" dirty="0">
                <a:solidFill>
                  <a:sysClr val="windowText" lastClr="000000"/>
                </a:solidFill>
                <a:latin typeface="宋体"/>
                <a:cs typeface="宋体"/>
              </a:rPr>
              <a:t>是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linux</a:t>
            </a:r>
            <a:r>
              <a:rPr sz="898" kern="0" spc="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的隐藏文件，需要进行启动。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3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  <a:tabLst>
                <a:tab pos="178772" algn="l"/>
              </a:tabLst>
            </a:pPr>
            <a:r>
              <a:rPr sz="898" b="1" kern="0" spc="-32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	source</a:t>
            </a:r>
            <a:r>
              <a:rPr sz="898" b="1" kern="0" spc="-19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~/.bashrc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35"/>
              </a:spcBef>
            </a:pPr>
            <a:endParaRPr sz="7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spcBef>
                <a:spcPts val="3"/>
              </a:spcBef>
            </a:pP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source~/.bashrc</a:t>
            </a:r>
            <a:r>
              <a:rPr sz="898" strike="sngStrike" kern="0" spc="-4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154" dirty="0">
                <a:solidFill>
                  <a:sysClr val="windowText" lastClr="000000"/>
                </a:solidFill>
                <a:latin typeface="宋体"/>
                <a:cs typeface="宋体"/>
              </a:rPr>
              <a:t>下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arm</a:t>
            </a:r>
            <a:r>
              <a:rPr sz="898" strike="sngStrike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45" dirty="0">
                <a:solidFill>
                  <a:sysClr val="windowText" lastClr="000000"/>
                </a:solidFill>
                <a:latin typeface="宋体"/>
                <a:cs typeface="宋体"/>
              </a:rPr>
              <a:t>文件应该会有很多，如果没有文件就需要重启。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3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/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$</a:t>
            </a:r>
            <a:r>
              <a:rPr sz="898" strike="sngStrike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sudo</a:t>
            </a: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 apt-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get</a:t>
            </a:r>
            <a:r>
              <a:rPr sz="898" strike="sngStrike" kern="0" spc="-1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install</a:t>
            </a:r>
            <a:r>
              <a:rPr sz="898" strike="sngStrike" kern="0" spc="-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tor-</a:t>
            </a:r>
            <a:r>
              <a:rPr sz="898" strike="sngStrike" kern="0" spc="-16" dirty="0">
                <a:solidFill>
                  <a:sysClr val="windowText" lastClr="000000"/>
                </a:solidFill>
                <a:latin typeface="Calibri"/>
                <a:cs typeface="Calibri"/>
              </a:rPr>
              <a:t>arm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/>
            <a:endParaRPr sz="770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/>
            <a:r>
              <a:rPr sz="898" strike="sngStrike" kern="0" spc="-77" dirty="0">
                <a:solidFill>
                  <a:sysClr val="windowText" lastClr="000000"/>
                </a:solidFill>
                <a:latin typeface="宋体"/>
                <a:cs typeface="宋体"/>
              </a:rPr>
              <a:t>密码 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r>
              <a:rPr sz="898" strike="sngStrike" kern="0" spc="1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58" dirty="0">
                <a:solidFill>
                  <a:sysClr val="windowText" lastClr="000000"/>
                </a:solidFill>
                <a:latin typeface="宋体"/>
                <a:cs typeface="宋体"/>
              </a:rPr>
              <a:t>开始读 </a:t>
            </a: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0%----100%</a:t>
            </a:r>
            <a:r>
              <a:rPr sz="898" strike="sngStrike" kern="0" spc="73" dirty="0">
                <a:solidFill>
                  <a:sysClr val="windowText" lastClr="000000"/>
                </a:solidFill>
                <a:latin typeface="宋体"/>
                <a:cs typeface="宋体"/>
              </a:rPr>
              <a:t>并继续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Y</a:t>
            </a:r>
            <a:r>
              <a:rPr sz="898" strike="sngStrike" kern="0" spc="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19" dirty="0">
                <a:solidFill>
                  <a:sysClr val="windowText" lastClr="000000"/>
                </a:solidFill>
                <a:latin typeface="宋体"/>
                <a:cs typeface="宋体"/>
              </a:rPr>
              <a:t>连接。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3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tabLst>
                <a:tab pos="178772" algn="l"/>
              </a:tabLst>
            </a:pPr>
            <a:r>
              <a:rPr sz="898" strike="sngStrike" kern="0" spc="-32" dirty="0">
                <a:solidFill>
                  <a:sysClr val="windowText" lastClr="000000"/>
                </a:solidFill>
                <a:latin typeface="Calibri"/>
                <a:cs typeface="Calibri"/>
              </a:rPr>
              <a:t>$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arm-none-linux-gnueabi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3390882"/>
            <a:ext cx="3548681" cy="1116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632206"/>
            <a:ext cx="2297674" cy="63974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strike="sngStrike" kern="0" spc="-58" dirty="0">
                <a:solidFill>
                  <a:sysClr val="windowText" lastClr="000000"/>
                </a:solidFill>
                <a:latin typeface="宋体"/>
                <a:cs typeface="宋体"/>
              </a:rPr>
              <a:t>这里按 </a:t>
            </a:r>
            <a:r>
              <a:rPr sz="898" strike="sngStrike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Tab</a:t>
            </a:r>
            <a:r>
              <a:rPr sz="898" strike="sngStrike" kern="0" spc="-2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55" dirty="0">
                <a:solidFill>
                  <a:sysClr val="windowText" lastClr="000000"/>
                </a:solidFill>
                <a:latin typeface="宋体"/>
                <a:cs typeface="宋体"/>
              </a:rPr>
              <a:t>键会显示 </a:t>
            </a:r>
            <a:r>
              <a:rPr sz="898" strike="sngStrike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arm</a:t>
            </a:r>
            <a:r>
              <a:rPr sz="898" strike="sngStrike" kern="0" spc="6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strike="sngStrike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的很多文件。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9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接下来直接输入工具链的测试命令进行测试：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3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tabLst>
                <a:tab pos="178772" algn="l"/>
                <a:tab pos="1624830" algn="l"/>
              </a:tabLst>
            </a:pPr>
            <a:r>
              <a:rPr sz="898" b="1" kern="0" spc="-32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	arm-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none-linux-gnueabi-</a:t>
            </a:r>
            <a:r>
              <a:rPr sz="898" b="1" kern="0" spc="-16" dirty="0">
                <a:solidFill>
                  <a:srgbClr val="006FC0"/>
                </a:solidFill>
                <a:latin typeface="Calibri"/>
                <a:cs typeface="Calibri"/>
              </a:rPr>
              <a:t>gcc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	-</a:t>
            </a:r>
            <a:r>
              <a:rPr sz="898" b="1" kern="0" spc="-32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4190303"/>
            <a:ext cx="2410888" cy="146815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 defTabSz="586405">
              <a:spcBef>
                <a:spcPts val="67"/>
              </a:spcBef>
            </a:pPr>
            <a:r>
              <a:rPr sz="898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如图所示，就说明交叉工具链安装并配置完成。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7985" y="4698544"/>
            <a:ext cx="3456693" cy="1376702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 defTabSz="586405">
              <a:spcBef>
                <a:spcPts val="67"/>
              </a:spcBef>
            </a:pPr>
            <a:r>
              <a:rPr sz="898" kern="0" spc="-6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、</a:t>
            </a:r>
            <a:r>
              <a:rPr sz="898" u="sng" kern="0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拷贝文件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9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/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sz="898" kern="0" spc="-6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）</a:t>
            </a:r>
            <a:r>
              <a:rPr sz="898" u="sng" kern="0" spc="-13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将文件拷贝到宿主机共享文件夹中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ct val="185700"/>
              </a:lnSpc>
            </a:pPr>
            <a:r>
              <a:rPr sz="898" kern="0" spc="-103" dirty="0">
                <a:solidFill>
                  <a:sysClr val="windowText" lastClr="000000"/>
                </a:solidFill>
                <a:latin typeface="宋体"/>
                <a:cs typeface="宋体"/>
              </a:rPr>
              <a:t>将</a:t>
            </a:r>
            <a:r>
              <a:rPr sz="898" kern="0" spc="-6" dirty="0">
                <a:solidFill>
                  <a:srgbClr val="006FC0"/>
                </a:solidFill>
                <a:latin typeface="宋体"/>
                <a:cs typeface="宋体"/>
              </a:rPr>
              <a:t>“光盘资料</a:t>
            </a:r>
            <a:r>
              <a:rPr sz="898" kern="0" spc="-6" dirty="0">
                <a:solidFill>
                  <a:srgbClr val="006FC0"/>
                </a:solidFill>
                <a:latin typeface="Calibri"/>
                <a:cs typeface="Calibri"/>
              </a:rPr>
              <a:t>\</a:t>
            </a:r>
            <a:r>
              <a:rPr sz="898" kern="0" spc="-6" dirty="0">
                <a:solidFill>
                  <a:srgbClr val="006FC0"/>
                </a:solidFill>
                <a:latin typeface="宋体"/>
                <a:cs typeface="宋体"/>
              </a:rPr>
              <a:t>实验资料</a:t>
            </a:r>
            <a:r>
              <a:rPr sz="898" kern="0" dirty="0">
                <a:solidFill>
                  <a:srgbClr val="006FC0"/>
                </a:solidFill>
                <a:latin typeface="Calibri"/>
                <a:cs typeface="Calibri"/>
              </a:rPr>
              <a:t>\3.</a:t>
            </a:r>
            <a:r>
              <a:rPr sz="898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kern="0" dirty="0">
                <a:solidFill>
                  <a:srgbClr val="006FC0"/>
                </a:solidFill>
                <a:latin typeface="Calibri"/>
                <a:cs typeface="Calibri"/>
              </a:rPr>
              <a:t>Linux</a:t>
            </a:r>
            <a:r>
              <a:rPr sz="898" kern="0" spc="23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kern="0" spc="-10" dirty="0">
                <a:solidFill>
                  <a:srgbClr val="006FC0"/>
                </a:solidFill>
                <a:latin typeface="宋体"/>
                <a:cs typeface="宋体"/>
              </a:rPr>
              <a:t>操作系统移植部分</a:t>
            </a:r>
            <a:r>
              <a:rPr sz="898" kern="0" spc="-6" dirty="0">
                <a:solidFill>
                  <a:srgbClr val="006FC0"/>
                </a:solidFill>
                <a:latin typeface="Calibri"/>
                <a:cs typeface="Calibri"/>
              </a:rPr>
              <a:t>\</a:t>
            </a:r>
            <a:r>
              <a:rPr sz="898" kern="0" spc="-13" dirty="0">
                <a:solidFill>
                  <a:srgbClr val="006FC0"/>
                </a:solidFill>
                <a:latin typeface="宋体"/>
                <a:cs typeface="宋体"/>
              </a:rPr>
              <a:t>交叉开发环境搭</a:t>
            </a:r>
            <a:r>
              <a:rPr sz="898" kern="0" dirty="0">
                <a:solidFill>
                  <a:srgbClr val="006FC0"/>
                </a:solidFill>
                <a:latin typeface="宋体"/>
                <a:cs typeface="宋体"/>
              </a:rPr>
              <a:t>建</a:t>
            </a:r>
            <a:r>
              <a:rPr sz="898" kern="0" dirty="0">
                <a:solidFill>
                  <a:srgbClr val="006FC0"/>
                </a:solidFill>
                <a:latin typeface="Calibri"/>
                <a:cs typeface="Calibri"/>
              </a:rPr>
              <a:t>\3</a:t>
            </a:r>
            <a:r>
              <a:rPr sz="898" kern="0" spc="32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rgbClr val="006FC0"/>
                </a:solidFill>
                <a:latin typeface="Calibri"/>
                <a:cs typeface="Calibri"/>
              </a:rPr>
              <a:t>BootLoader</a:t>
            </a:r>
            <a:r>
              <a:rPr sz="898" kern="0" spc="-6" dirty="0">
                <a:solidFill>
                  <a:srgbClr val="006FC0"/>
                </a:solidFill>
                <a:latin typeface="宋体"/>
                <a:cs typeface="宋体"/>
              </a:rPr>
              <a:t>（</a:t>
            </a:r>
            <a:r>
              <a:rPr sz="898" kern="0" spc="-6" dirty="0">
                <a:solidFill>
                  <a:srgbClr val="006FC0"/>
                </a:solidFill>
                <a:latin typeface="Calibri"/>
                <a:cs typeface="Calibri"/>
              </a:rPr>
              <a:t>Uboot</a:t>
            </a:r>
            <a:r>
              <a:rPr sz="898" kern="0" spc="-6" dirty="0">
                <a:solidFill>
                  <a:srgbClr val="006FC0"/>
                </a:solidFill>
                <a:latin typeface="宋体"/>
                <a:cs typeface="宋体"/>
              </a:rPr>
              <a:t>）</a:t>
            </a:r>
            <a:r>
              <a:rPr sz="898" kern="0" dirty="0">
                <a:solidFill>
                  <a:srgbClr val="006FC0"/>
                </a:solidFill>
                <a:latin typeface="宋体"/>
                <a:cs typeface="宋体"/>
              </a:rPr>
              <a:t>开发实验</a:t>
            </a:r>
            <a:r>
              <a:rPr sz="898" kern="0" spc="-6" dirty="0">
                <a:solidFill>
                  <a:srgbClr val="006FC0"/>
                </a:solidFill>
                <a:latin typeface="Calibri"/>
                <a:cs typeface="Calibri"/>
              </a:rPr>
              <a:t>\</a:t>
            </a:r>
            <a:r>
              <a:rPr sz="898" kern="0" dirty="0">
                <a:solidFill>
                  <a:srgbClr val="006FC0"/>
                </a:solidFill>
                <a:latin typeface="宋体"/>
                <a:cs typeface="宋体"/>
              </a:rPr>
              <a:t>镜像文件</a:t>
            </a:r>
            <a:r>
              <a:rPr sz="898" kern="0" dirty="0">
                <a:solidFill>
                  <a:srgbClr val="006FC0"/>
                </a:solidFill>
                <a:latin typeface="Calibri"/>
                <a:cs typeface="Calibri"/>
              </a:rPr>
              <a:t>\</a:t>
            </a:r>
            <a:r>
              <a:rPr sz="898" kern="0" dirty="0">
                <a:solidFill>
                  <a:srgbClr val="006FC0"/>
                </a:solidFill>
                <a:latin typeface="宋体"/>
                <a:cs typeface="宋体"/>
              </a:rPr>
              <a:t>”</a:t>
            </a:r>
            <a:r>
              <a:rPr sz="898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中的所有文件拷贝到 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898" kern="0" spc="23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3" dirty="0">
                <a:solidFill>
                  <a:sysClr val="windowText" lastClr="000000"/>
                </a:solidFill>
                <a:latin typeface="宋体"/>
                <a:cs typeface="宋体"/>
              </a:rPr>
              <a:t>共享目录 </a:t>
            </a:r>
            <a:r>
              <a:rPr sz="898" kern="0" dirty="0">
                <a:solidFill>
                  <a:srgbClr val="006FC0"/>
                </a:solidFill>
                <a:latin typeface="Calibri"/>
                <a:cs typeface="Calibri"/>
              </a:rPr>
              <a:t>D:\share</a:t>
            </a:r>
            <a:r>
              <a:rPr sz="898" kern="0" spc="23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kern="0" dirty="0">
                <a:solidFill>
                  <a:sysClr val="windowText" lastClr="000000"/>
                </a:solidFill>
                <a:latin typeface="宋体"/>
                <a:cs typeface="宋体"/>
              </a:rPr>
              <a:t>下（自己设置的共享文件目录位置</a:t>
            </a:r>
            <a:r>
              <a:rPr sz="898" kern="0" spc="-449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r>
              <a:rPr sz="898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。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通过共享目录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1372577"/>
            <a:ext cx="3323881" cy="27388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2919536"/>
            <a:ext cx="3401715" cy="1914863"/>
          </a:xfrm>
          <a:prstGeom prst="rect">
            <a:avLst/>
          </a:prstGeom>
        </p:spPr>
        <p:txBody>
          <a:bodyPr vert="horz" wrap="square" lIns="0" tIns="8552" rIns="0" bIns="0" rtlCol="0">
            <a:spAutoFit/>
          </a:bodyPr>
          <a:lstStyle/>
          <a:p>
            <a:pPr marL="8145" defTabSz="586405">
              <a:spcBef>
                <a:spcPts val="67"/>
              </a:spcBef>
            </a:pPr>
            <a:r>
              <a:rPr sz="898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图 拷贝好完成的共享文件夹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sz="898" kern="0" spc="-6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）</a:t>
            </a:r>
            <a:r>
              <a:rPr sz="898" u="sng" kern="0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将共享目录中需要下载的文件拷贝到 </a:t>
            </a:r>
            <a:r>
              <a:rPr sz="898" u="sng" kern="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tftp</a:t>
            </a:r>
            <a:r>
              <a:rPr sz="898" u="sng" kern="0" spc="2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898" u="sng" kern="0" spc="-13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目录中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marR="3258" defTabSz="586405">
              <a:lnSpc>
                <a:spcPts val="2001"/>
              </a:lnSpc>
              <a:spcBef>
                <a:spcPts val="218"/>
              </a:spcBef>
            </a:pPr>
            <a:r>
              <a:rPr sz="898" kern="0" dirty="0">
                <a:solidFill>
                  <a:sysClr val="windowText" lastClr="000000"/>
                </a:solidFill>
                <a:latin typeface="宋体"/>
                <a:cs typeface="宋体"/>
              </a:rPr>
              <a:t>拷贝 </a:t>
            </a:r>
            <a:r>
              <a:rPr sz="898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u-boot-fs4412.bin</a:t>
            </a:r>
            <a:r>
              <a:rPr sz="898" kern="0" spc="-64" dirty="0">
                <a:solidFill>
                  <a:sysClr val="windowText" lastClr="000000"/>
                </a:solidFill>
                <a:latin typeface="宋体"/>
                <a:cs typeface="宋体"/>
              </a:rPr>
              <a:t>、</a:t>
            </a:r>
            <a:r>
              <a:rPr sz="898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uImage</a:t>
            </a:r>
            <a:r>
              <a:rPr sz="898" kern="0" spc="-64" dirty="0">
                <a:solidFill>
                  <a:sysClr val="windowText" lastClr="000000"/>
                </a:solidFill>
                <a:latin typeface="宋体"/>
                <a:cs typeface="宋体"/>
              </a:rPr>
              <a:t>、</a:t>
            </a:r>
            <a:r>
              <a:rPr sz="898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exynos4412-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fs4412.dtb</a:t>
            </a:r>
            <a:r>
              <a:rPr sz="898" kern="0" spc="23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文件到虚拟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机 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898" kern="0" spc="221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dirty="0">
                <a:solidFill>
                  <a:sysClr val="windowText" lastClr="000000"/>
                </a:solidFill>
                <a:latin typeface="宋体"/>
                <a:cs typeface="宋体"/>
              </a:rPr>
              <a:t>下的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/tftpboot</a:t>
            </a:r>
            <a:r>
              <a:rPr sz="898" kern="0" spc="22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目录下。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689"/>
              </a:spcBef>
            </a:pP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cp</a:t>
            </a:r>
            <a:r>
              <a:rPr sz="898" b="1" kern="0" spc="22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/mnt/hgfs/share/u-boot-fs4412.bin/tftpboot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22"/>
              </a:spcBef>
            </a:pPr>
            <a:endParaRPr sz="7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tabLst>
                <a:tab pos="1531575" algn="l"/>
              </a:tabLst>
            </a:pP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cp</a:t>
            </a:r>
            <a:r>
              <a:rPr sz="898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/mnt/hgfs/share/uImage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/tftpboot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26"/>
              </a:spcBef>
            </a:pPr>
            <a:endParaRPr sz="7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>
              <a:tabLst>
                <a:tab pos="2279241" algn="l"/>
              </a:tabLst>
            </a:pP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6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cp</a:t>
            </a:r>
            <a:r>
              <a:rPr sz="898" b="1" kern="0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/mnt/hgfs/share/exynos4412-fs4412.dtb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/tftpboot/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38"/>
              </a:spcBef>
            </a:pPr>
            <a:endParaRPr sz="7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8145" defTabSz="586405"/>
            <a:r>
              <a:rPr sz="898" b="1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结果</a:t>
            </a:r>
            <a:r>
              <a:rPr sz="898" b="1" kern="0" spc="-6" dirty="0">
                <a:solidFill>
                  <a:sysClr val="windowText" lastClr="000000"/>
                </a:solidFill>
                <a:latin typeface="宋体"/>
                <a:cs typeface="宋体"/>
              </a:rPr>
              <a:t>如</a:t>
            </a:r>
            <a:r>
              <a:rPr sz="898" b="1" kern="0" spc="-13" dirty="0">
                <a:solidFill>
                  <a:sysClr val="windowText" lastClr="000000"/>
                </a:solidFill>
                <a:latin typeface="宋体"/>
                <a:cs typeface="宋体"/>
              </a:rPr>
              <a:t>下</a:t>
            </a:r>
            <a:r>
              <a:rPr sz="898" b="1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图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5588211"/>
            <a:ext cx="3209088" cy="63974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190174" algn="ctr" defTabSz="586405">
              <a:spcBef>
                <a:spcPts val="64"/>
              </a:spcBef>
            </a:pPr>
            <a:r>
              <a:rPr sz="898" kern="0" dirty="0">
                <a:solidFill>
                  <a:sysClr val="windowText" lastClr="000000"/>
                </a:solidFill>
                <a:latin typeface="宋体"/>
                <a:cs typeface="宋体"/>
              </a:rPr>
              <a:t>（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图 拷贝文件到虚拟机</a:t>
            </a:r>
            <a:r>
              <a:rPr sz="898" kern="0" spc="-32" dirty="0">
                <a:solidFill>
                  <a:sysClr val="windowText" lastClr="000000"/>
                </a:solidFill>
                <a:latin typeface="宋体"/>
                <a:cs typeface="宋体"/>
              </a:rPr>
              <a:t>）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9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sz="898" kern="0" spc="-6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898" kern="0" spc="-6" dirty="0">
                <a:solidFill>
                  <a:srgbClr val="C00000"/>
                </a:solidFill>
                <a:latin typeface="宋体"/>
                <a:cs typeface="宋体"/>
              </a:rPr>
              <a:t>）</a:t>
            </a:r>
            <a:r>
              <a:rPr sz="898" u="sng" kern="0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宋体"/>
                <a:cs typeface="宋体"/>
              </a:rPr>
              <a:t>解压文件系统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1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8145" defTabSz="586405">
              <a:spcBef>
                <a:spcPts val="3"/>
              </a:spcBef>
            </a:pPr>
            <a:r>
              <a:rPr sz="898" kern="0" spc="-16" dirty="0">
                <a:solidFill>
                  <a:sysClr val="windowText" lastClr="000000"/>
                </a:solidFill>
                <a:latin typeface="宋体"/>
                <a:cs typeface="宋体"/>
              </a:rPr>
              <a:t>拷贝 </a:t>
            </a:r>
            <a:r>
              <a:rPr sz="898" kern="0" spc="-6" dirty="0">
                <a:solidFill>
                  <a:sysClr val="windowText" lastClr="000000"/>
                </a:solidFill>
                <a:latin typeface="Calibri"/>
                <a:cs typeface="Calibri"/>
              </a:rPr>
              <a:t>rootfs.tar.bz2</a:t>
            </a:r>
            <a:r>
              <a:rPr sz="898" kern="0" spc="202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文件到虚拟机 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Ubuntu</a:t>
            </a:r>
            <a:r>
              <a:rPr sz="898" kern="0" spc="20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dirty="0">
                <a:solidFill>
                  <a:sysClr val="windowText" lastClr="000000"/>
                </a:solidFill>
                <a:latin typeface="宋体"/>
                <a:cs typeface="宋体"/>
              </a:rPr>
              <a:t>下的</a:t>
            </a:r>
            <a:r>
              <a:rPr sz="898" kern="0" dirty="0">
                <a:solidFill>
                  <a:sysClr val="windowText" lastClr="000000"/>
                </a:solidFill>
                <a:latin typeface="Calibri"/>
                <a:cs typeface="Calibri"/>
              </a:rPr>
              <a:t>/source</a:t>
            </a:r>
            <a:r>
              <a:rPr sz="898" kern="0" spc="20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898" kern="0" spc="-10" dirty="0">
                <a:solidFill>
                  <a:sysClr val="windowText" lastClr="000000"/>
                </a:solidFill>
                <a:latin typeface="宋体"/>
                <a:cs typeface="宋体"/>
              </a:rPr>
              <a:t>目录下。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610215"/>
            <a:ext cx="1632594" cy="13408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5935" y="2032313"/>
            <a:ext cx="2874283" cy="7839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5934" y="4930185"/>
            <a:ext cx="4027845" cy="57918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7985" y="630251"/>
            <a:ext cx="2071654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32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cp</a:t>
            </a:r>
            <a:r>
              <a:rPr sz="898" b="1" kern="0" spc="38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13" dirty="0">
                <a:solidFill>
                  <a:srgbClr val="006FC0"/>
                </a:solidFill>
                <a:latin typeface="Calibri"/>
                <a:cs typeface="Calibri"/>
              </a:rPr>
              <a:t>/mnt/hgfs/share/rootfs.tar.xz</a:t>
            </a:r>
            <a:r>
              <a:rPr sz="898" b="1" kern="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/source/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985" y="1394569"/>
            <a:ext cx="1180602" cy="64468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u="sng" kern="0" spc="-42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解压文件到 </a:t>
            </a:r>
            <a:r>
              <a:rPr sz="898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source</a:t>
            </a:r>
            <a:r>
              <a:rPr sz="898" u="sng" kern="0" spc="-1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898" u="sng" kern="0" spc="-16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目录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defTabSz="586405">
              <a:spcBef>
                <a:spcPts val="6"/>
              </a:spcBef>
            </a:pPr>
            <a:endParaRPr sz="705" kern="0">
              <a:solidFill>
                <a:sysClr val="windowText" lastClr="000000"/>
              </a:solidFill>
              <a:latin typeface="宋体"/>
              <a:cs typeface="宋体"/>
            </a:endParaRPr>
          </a:p>
          <a:p>
            <a:pPr marL="64749" defTabSz="586405"/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cd</a:t>
            </a:r>
            <a:r>
              <a:rPr sz="898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/source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defTabSz="586405">
              <a:spcBef>
                <a:spcPts val="22"/>
              </a:spcBef>
            </a:pPr>
            <a:endParaRPr sz="7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64749" defTabSz="586405"/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r>
              <a:rPr sz="898" b="1" kern="0" spc="-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tar</a:t>
            </a:r>
            <a:r>
              <a:rPr sz="898" b="1" kern="0" spc="-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xvf</a:t>
            </a:r>
            <a:r>
              <a:rPr sz="898" b="1" kern="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98" b="1" kern="0" spc="-6" dirty="0">
                <a:solidFill>
                  <a:srgbClr val="006FC0"/>
                </a:solidFill>
                <a:latin typeface="Calibri"/>
                <a:cs typeface="Calibri"/>
              </a:rPr>
              <a:t>rootfs.tar.xz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1721" y="2419114"/>
            <a:ext cx="74526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b="1" kern="0" dirty="0">
                <a:solidFill>
                  <a:srgbClr val="006FC0"/>
                </a:solidFill>
                <a:latin typeface="Calibri"/>
                <a:cs typeface="Calibri"/>
              </a:rPr>
              <a:t>$</a:t>
            </a:r>
            <a:endParaRPr sz="89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7985" y="2665416"/>
            <a:ext cx="2068803" cy="146404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 defTabSz="586405">
              <a:spcBef>
                <a:spcPts val="64"/>
              </a:spcBef>
            </a:pPr>
            <a:r>
              <a:rPr sz="898" u="sng" kern="0" spc="-13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在根目录下的解压文件显示如下图所示。</a:t>
            </a:r>
            <a:endParaRPr sz="898" kern="0">
              <a:solidFill>
                <a:sysClr val="windowText" lastClr="000000"/>
              </a:solidFill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935" y="903431"/>
            <a:ext cx="3323881" cy="373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5935" y="2159374"/>
            <a:ext cx="3323881" cy="4027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5935" y="2897301"/>
            <a:ext cx="1642368" cy="210358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67815" y="1616075"/>
            <a:ext cx="9799320" cy="3414395"/>
          </a:xfrm>
        </p:spPr>
        <p:txBody>
          <a:bodyPr>
            <a:normAutofit fontScale="90000"/>
          </a:bodyPr>
          <a:lstStyle/>
          <a:p>
            <a:r>
              <a:rPr lang="zh-CN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实验三</a:t>
            </a:r>
            <a:br>
              <a:rPr lang="zh-CN" b="1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</a:rPr>
            </a:br>
            <a:endParaRPr lang="zh-CN">
              <a:solidFill>
                <a:srgbClr val="C00000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嵌入式</a:t>
            </a:r>
            <a:r>
              <a:rPr lang="en-US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Linux</a:t>
            </a:r>
            <a:r>
              <a:rPr lang="zh-CN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交叉环境搭建</a:t>
            </a:r>
            <a:br>
              <a:rPr lang="zh-CN" b="1">
                <a:solidFill>
                  <a:srgbClr val="C00000"/>
                </a:solidFill>
                <a:latin typeface="Calibri" panose="020F0502020204030204" charset="0"/>
                <a:ea typeface="宋体" panose="02010600030101010101" pitchFamily="2" charset="-122"/>
              </a:rPr>
            </a:br>
            <a:endParaRPr lang="zh-CN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653161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ARM 体系结构与接口技术</a:t>
            </a:r>
          </a:p>
          <a:p>
            <a:endParaRPr lang="zh-CN" altLang="en-US"/>
          </a:p>
          <a:p>
            <a:r>
              <a:rPr lang="zh-CN" altLang="en-US"/>
              <a:t>FS-WSN4412 开发平台配合华清远见研发中心开发的 FS-JTAG Cortex-A8/A9 仿真器，可以实现接近 ARM</a:t>
            </a:r>
          </a:p>
          <a:p>
            <a:r>
              <a:rPr lang="zh-CN" altLang="en-US"/>
              <a:t>官方仿真器的功能。</a:t>
            </a:r>
          </a:p>
          <a:p>
            <a:endParaRPr lang="zh-CN" altLang="en-US"/>
          </a:p>
          <a:p>
            <a:r>
              <a:rPr lang="zh-CN" altLang="en-US"/>
              <a:t>FS-JTAG 支持 Windows XP/7/8/8.1 32bit/64bit 全系列 Windows 平台，</a:t>
            </a:r>
          </a:p>
          <a:p>
            <a:endParaRPr lang="zh-CN" altLang="en-US"/>
          </a:p>
          <a:p>
            <a:r>
              <a:rPr lang="zh-CN" altLang="en-US"/>
              <a:t>而且仿真器使用全套开源软件开发环境，IDE 为使用相当广泛的 Eclipse，开发者可以轻易上手；</a:t>
            </a:r>
          </a:p>
          <a:p>
            <a:endParaRPr lang="zh-CN" altLang="en-US"/>
          </a:p>
          <a:p>
            <a:r>
              <a:rPr lang="zh-CN" altLang="en-US"/>
              <a:t>编译器则使用 GNU GCC，代码可以和 Linux 下的代码实现无缝衔接，实验的设置由简入深包含了 GPIO、中断、A/D 转换、定时器（看门狗、PWM、RTC 等）、串口通讯等基础实验、I2C、</a:t>
            </a:r>
          </a:p>
          <a:p>
            <a:r>
              <a:rPr lang="zh-CN" altLang="en-US"/>
              <a:t>SPI 等总线接口实验和内存管理 MMU 实验等等。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1836420"/>
            <a:ext cx="4843145" cy="3973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290" y="48704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1.1 Cortex-A9 ARM 系统硬件资源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一、实验名称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嵌入式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Linux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交叉环境搭建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二、实验目的和要求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熟悉嵌入式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Linux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交叉开发环境的搭建与使用。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三、实验内容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1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熟悉嵌入式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Linux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开发环境的搭建。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2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、了解华清远见开发环境；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FS4412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开发板。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四、实验原理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使用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tftp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方式下载内核，运行到开发板上；使用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nfs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方式挂载文件系统，为后续的开发做准备。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五、实验步骤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、配置开发环境网络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虚拟机网络方式为桥接模式，此状态下虚拟机下的操作系统和主机操作系统为平级状态。为了调试方便，我们可以给虚拟机下的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Ubuntu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一个静态的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IP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地址。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假设我们使用的网络地址为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192.168.100.x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段的，那么可以给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Ubuntu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分配一个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192.168.100.192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配置过程如下。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6056" t="45512" r="25048"/>
          <a:stretch>
            <a:fillRect/>
          </a:stretch>
        </p:blipFill>
        <p:spPr>
          <a:xfrm>
            <a:off x="3402965" y="3197225"/>
            <a:ext cx="5386070" cy="3072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455" t="30093" r="-455" b="63994"/>
          <a:stretch>
            <a:fillRect/>
          </a:stretch>
        </p:blipFill>
        <p:spPr>
          <a:xfrm>
            <a:off x="669925" y="2511425"/>
            <a:ext cx="11015345" cy="333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14743" b="78444"/>
          <a:stretch>
            <a:fillRect/>
          </a:stretch>
        </p:blipFill>
        <p:spPr>
          <a:xfrm>
            <a:off x="759460" y="1774825"/>
            <a:ext cx="11015345" cy="384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74491" b="94504"/>
          <a:stretch>
            <a:fillRect/>
          </a:stretch>
        </p:blipFill>
        <p:spPr>
          <a:xfrm>
            <a:off x="430530" y="1206500"/>
            <a:ext cx="280987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31463"/>
          <a:stretch>
            <a:fillRect/>
          </a:stretch>
        </p:blipFill>
        <p:spPr>
          <a:xfrm>
            <a:off x="680720" y="792480"/>
            <a:ext cx="10054590" cy="997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" y="2035175"/>
            <a:ext cx="10073005" cy="2229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3519"/>
          <a:stretch>
            <a:fillRect/>
          </a:stretch>
        </p:blipFill>
        <p:spPr>
          <a:xfrm>
            <a:off x="2696210" y="4509770"/>
            <a:ext cx="4996815" cy="931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15645"/>
            <a:ext cx="10975340" cy="941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10" y="1656715"/>
            <a:ext cx="9113520" cy="4689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21817"/>
          <a:stretch>
            <a:fillRect/>
          </a:stretch>
        </p:blipFill>
        <p:spPr>
          <a:xfrm>
            <a:off x="517525" y="2303145"/>
            <a:ext cx="11419840" cy="26168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37565" y="12268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配置交叉工具链</a:t>
            </a: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1015365"/>
            <a:ext cx="7506970" cy="2272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" y="3441065"/>
            <a:ext cx="9491980" cy="2938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768350"/>
            <a:ext cx="4019550" cy="2694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385445"/>
            <a:ext cx="7197090" cy="588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3739515"/>
            <a:ext cx="3896995" cy="534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410" y="3337560"/>
            <a:ext cx="6563360" cy="659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1508"/>
          <a:stretch>
            <a:fillRect/>
          </a:stretch>
        </p:blipFill>
        <p:spPr>
          <a:xfrm>
            <a:off x="737235" y="1353185"/>
            <a:ext cx="10761345" cy="429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66652"/>
          <a:stretch>
            <a:fillRect/>
          </a:stretch>
        </p:blipFill>
        <p:spPr>
          <a:xfrm>
            <a:off x="9740900" y="4060825"/>
            <a:ext cx="2451100" cy="18605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57885" y="64833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、拷贝文件</a:t>
            </a: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17520"/>
          <a:stretch>
            <a:fillRect/>
          </a:stretch>
        </p:blipFill>
        <p:spPr>
          <a:xfrm>
            <a:off x="508635" y="1459865"/>
            <a:ext cx="10530840" cy="28638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89965" y="850900"/>
            <a:ext cx="73005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）将文件拷贝到宿主机共享文件夹中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二、实验箱功能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5970" y="1442085"/>
            <a:ext cx="366141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系统开机：</a:t>
            </a:r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连接 5V 电源适配器至开发板右上侧电源接口处，并将电源开关拨至开启处，系统即启动。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20" y="2403475"/>
            <a:ext cx="6941820" cy="409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9258"/>
          <a:stretch>
            <a:fillRect/>
          </a:stretch>
        </p:blipFill>
        <p:spPr>
          <a:xfrm>
            <a:off x="715645" y="1202055"/>
            <a:ext cx="9564370" cy="2212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" y="3846195"/>
            <a:ext cx="9117965" cy="21469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01090" y="73914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将文件拷贝到宿主机共享文件夹中</a:t>
            </a: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30" y="1438275"/>
            <a:ext cx="3412490" cy="485013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01090" y="73914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将文件拷贝到宿主机共享文件夹中</a:t>
            </a:r>
          </a:p>
        </p:txBody>
      </p:sp>
      <p:sp>
        <p:nvSpPr>
          <p:cNvPr id="3" name="流程图: 过程 2"/>
          <p:cNvSpPr/>
          <p:nvPr/>
        </p:nvSpPr>
        <p:spPr>
          <a:xfrm>
            <a:off x="7464425" y="4888865"/>
            <a:ext cx="2150745" cy="558165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成功了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27443" y="1658303"/>
            <a:ext cx="9799638" cy="2570163"/>
          </a:xfrm>
        </p:spPr>
        <p:txBody>
          <a:bodyPr vert="horz" lIns="90000" tIns="46800" rIns="90000" bIns="46800" rtlCol="0" anchor="b" anchorCtr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zh-CN" altLang="en-US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实验四</a:t>
            </a:r>
            <a:br>
              <a:rPr kumimoji="0" lang="zh-CN" altLang="en-US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ARM</a:t>
            </a:r>
            <a:r>
              <a:rPr kumimoji="0" lang="zh-CN" altLang="en-US" sz="4400" b="1" i="0" u="none" strike="noStrike" kern="1200" cap="none" spc="30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开发环境的搭建</a:t>
            </a: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一、实验名称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ARM开发环境的搭建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二、实验目的和要求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熟悉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ARM开发环境的搭建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，为后期开发工作做准备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三、实验设备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华清远见开发环境，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FS4412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开发板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四、实验内容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1、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完成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ARM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开发环境搭建。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安装、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配置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FS-JTAG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调试工具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3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、安装、配置串行口。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rcRect t="8299" b="80446"/>
          <a:stretch>
            <a:fillRect/>
          </a:stretch>
        </p:blipFill>
        <p:spPr>
          <a:xfrm>
            <a:off x="990600" y="1612265"/>
            <a:ext cx="9747250" cy="828040"/>
          </a:xfrm>
        </p:spPr>
      </p:pic>
      <p:pic>
        <p:nvPicPr>
          <p:cNvPr id="7170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608013"/>
            <a:ext cx="4179888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17412"/>
          <p:cNvSpPr txBox="1"/>
          <p:nvPr/>
        </p:nvSpPr>
        <p:spPr>
          <a:xfrm>
            <a:off x="1791335" y="2706688"/>
            <a:ext cx="718661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D:\ARM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嵌入式开发光盘资料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华清远见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-WSN4412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-2015-07-29\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工具软件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\Windows\FS-JTAG\Yagarto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工具包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3975" y="3851910"/>
            <a:ext cx="8732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XP 环境安装 FS-JTAG 工具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进入 FS-JTAG 安装包，可以看到如图所示的安装软件及 USB 驱动，后面的安装步骤中所用到的软件都在这个目录下。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进入 Yagarto 工具包目录，安装以下软件：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608013"/>
            <a:ext cx="4179888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60450" y="1468120"/>
            <a:ext cx="995934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（1）安装 gcc 编译工具：yagarto-bu-2.21_gcc-4.6.2-c-c++_nl-1.19.0_gdb-7.3.1_eabi_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20111119.exe。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（2）安装 tools 工具：yagarto-tools-20100703-setup.exe。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进入 FS-JTAG安装包目录，安装以下软件（请关掉杀毒软件）：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（3）安装 FS-JTAG工具：Setup.exe。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进入 JRE 目录，安装以下软件（请关掉杀毒软件）：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（4）安装 jre-6u7-windows-i586-p-s.exe。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进入 eclipse目录，解压压缩包：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（5）解压 Eclipse 压缩包（eclipse-cpp-helios-SR1-win32.zip）。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（6）安装 FS-JTAG 驱动：把 FS-JTAG 接入计算机 USB 口，会提示发现新硬件（如图所示），选择从列表或指定位置安装，然后单击“下一步”按钮。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9218" name="图片 6"/>
          <p:cNvPicPr>
            <a:picLocks noChangeAspect="1"/>
          </p:cNvPicPr>
          <p:nvPr/>
        </p:nvPicPr>
        <p:blipFill>
          <a:blip r:embed="rId4"/>
          <a:srcRect t="23246"/>
          <a:stretch>
            <a:fillRect/>
          </a:stretch>
        </p:blipFill>
        <p:spPr>
          <a:xfrm>
            <a:off x="1506220" y="1840230"/>
            <a:ext cx="8304530" cy="37172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1024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" y="1339850"/>
            <a:ext cx="3886200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75" y="1952625"/>
            <a:ext cx="6781800" cy="24114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11266" name="图片 1"/>
          <p:cNvPicPr>
            <a:picLocks noChangeAspect="1"/>
          </p:cNvPicPr>
          <p:nvPr/>
        </p:nvPicPr>
        <p:blipFill>
          <a:blip r:embed="rId4"/>
          <a:srcRect l="19963"/>
          <a:stretch>
            <a:fillRect/>
          </a:stretch>
        </p:blipFill>
        <p:spPr>
          <a:xfrm>
            <a:off x="776288" y="1320800"/>
            <a:ext cx="3109912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2"/>
          <p:cNvPicPr>
            <a:picLocks noChangeAspect="1"/>
          </p:cNvPicPr>
          <p:nvPr/>
        </p:nvPicPr>
        <p:blipFill>
          <a:blip r:embed="rId5"/>
          <a:srcRect r="50645"/>
          <a:stretch>
            <a:fillRect/>
          </a:stretch>
        </p:blipFill>
        <p:spPr>
          <a:xfrm>
            <a:off x="885825" y="1717675"/>
            <a:ext cx="3178175" cy="458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3"/>
          <p:cNvPicPr>
            <a:picLocks noChangeAspect="1"/>
          </p:cNvPicPr>
          <p:nvPr/>
        </p:nvPicPr>
        <p:blipFill>
          <a:blip r:embed="rId6"/>
          <a:srcRect t="90282" r="52621" b="-121"/>
          <a:stretch>
            <a:fillRect/>
          </a:stretch>
        </p:blipFill>
        <p:spPr>
          <a:xfrm>
            <a:off x="8128000" y="1974850"/>
            <a:ext cx="2830513" cy="379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图片 7"/>
          <p:cNvPicPr>
            <a:picLocks noChangeAspect="1"/>
          </p:cNvPicPr>
          <p:nvPr/>
        </p:nvPicPr>
        <p:blipFill>
          <a:blip r:embed="rId5"/>
          <a:srcRect l="56059" t="16029"/>
          <a:stretch>
            <a:fillRect/>
          </a:stretch>
        </p:blipFill>
        <p:spPr>
          <a:xfrm>
            <a:off x="1254125" y="2459038"/>
            <a:ext cx="2439988" cy="331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图片 9"/>
          <p:cNvPicPr>
            <a:picLocks noChangeAspect="1"/>
          </p:cNvPicPr>
          <p:nvPr/>
        </p:nvPicPr>
        <p:blipFill>
          <a:blip r:embed="rId6"/>
          <a:srcRect l="42751" t="22365" r="7001" b="17447"/>
          <a:stretch>
            <a:fillRect/>
          </a:stretch>
        </p:blipFill>
        <p:spPr>
          <a:xfrm>
            <a:off x="4481513" y="3157538"/>
            <a:ext cx="3001962" cy="2316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图片 11"/>
          <p:cNvPicPr>
            <a:picLocks noChangeAspect="1"/>
          </p:cNvPicPr>
          <p:nvPr/>
        </p:nvPicPr>
        <p:blipFill>
          <a:blip r:embed="rId7"/>
          <a:srcRect l="21881" t="26819" r="4350" b="15981"/>
          <a:stretch>
            <a:fillRect/>
          </a:stretch>
        </p:blipFill>
        <p:spPr>
          <a:xfrm>
            <a:off x="7900988" y="2871788"/>
            <a:ext cx="4248150" cy="12461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12290" name="图片 1"/>
          <p:cNvPicPr>
            <a:picLocks noChangeAspect="1"/>
          </p:cNvPicPr>
          <p:nvPr/>
        </p:nvPicPr>
        <p:blipFill>
          <a:blip r:embed="rId4"/>
          <a:srcRect t="4037"/>
          <a:stretch>
            <a:fillRect/>
          </a:stretch>
        </p:blipFill>
        <p:spPr>
          <a:xfrm>
            <a:off x="600710" y="1332230"/>
            <a:ext cx="9244965" cy="493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20483"/>
          <p:cNvPicPr>
            <a:picLocks noChangeAspect="1"/>
          </p:cNvPicPr>
          <p:nvPr/>
        </p:nvPicPr>
        <p:blipFill>
          <a:blip r:embed="rId5"/>
          <a:srcRect l="36191" t="23213" r="29649" b="29495"/>
          <a:stretch>
            <a:fillRect/>
          </a:stretch>
        </p:blipFill>
        <p:spPr>
          <a:xfrm>
            <a:off x="6524625" y="2041525"/>
            <a:ext cx="4165600" cy="46132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474662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系统开机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在启动过程中，系统会分别显示华清远见开机 Logo 和 Android 启动界面。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20" y="3206115"/>
            <a:ext cx="3493135" cy="211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0" y="1070610"/>
            <a:ext cx="3308350" cy="220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70" y="3691255"/>
            <a:ext cx="3902710" cy="2287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13314" name="图片 2"/>
          <p:cNvPicPr>
            <a:picLocks noChangeAspect="1"/>
          </p:cNvPicPr>
          <p:nvPr/>
        </p:nvPicPr>
        <p:blipFill>
          <a:blip r:embed="rId4"/>
          <a:srcRect b="52182"/>
          <a:stretch>
            <a:fillRect/>
          </a:stretch>
        </p:blipFill>
        <p:spPr>
          <a:xfrm>
            <a:off x="770255" y="1352550"/>
            <a:ext cx="10618470" cy="44583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50" y="754063"/>
            <a:ext cx="5689600" cy="496887"/>
          </a:xfrm>
        </p:spPr>
      </p:pic>
      <p:pic>
        <p:nvPicPr>
          <p:cNvPr id="1433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" y="1339850"/>
            <a:ext cx="3886200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75" y="2032000"/>
            <a:ext cx="8774113" cy="37258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73732"/>
          <p:cNvPicPr>
            <a:picLocks noChangeAspect="1"/>
          </p:cNvPicPr>
          <p:nvPr/>
        </p:nvPicPr>
        <p:blipFill>
          <a:blip r:embed="rId2"/>
          <a:srcRect l="14688" t="31960" r="30063" b="49902"/>
          <a:stretch>
            <a:fillRect/>
          </a:stretch>
        </p:blipFill>
        <p:spPr>
          <a:xfrm>
            <a:off x="1500505" y="1767523"/>
            <a:ext cx="7950200" cy="2087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文本框 1"/>
          <p:cNvSpPr txBox="1"/>
          <p:nvPr/>
        </p:nvSpPr>
        <p:spPr>
          <a:xfrm>
            <a:off x="1631950" y="660400"/>
            <a:ext cx="3662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USB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转串口驱动程序安装</a:t>
            </a:r>
          </a:p>
        </p:txBody>
      </p:sp>
      <p:pic>
        <p:nvPicPr>
          <p:cNvPr id="15363" name="图片 74755"/>
          <p:cNvPicPr>
            <a:picLocks noChangeAspect="1"/>
          </p:cNvPicPr>
          <p:nvPr/>
        </p:nvPicPr>
        <p:blipFill>
          <a:blip r:embed="rId3"/>
          <a:srcRect l="33336" t="34953" r="33551" b="37804"/>
          <a:stretch>
            <a:fillRect/>
          </a:stretch>
        </p:blipFill>
        <p:spPr>
          <a:xfrm>
            <a:off x="6125528" y="3854768"/>
            <a:ext cx="3570287" cy="2351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28370" y="1028700"/>
            <a:ext cx="10071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运行“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D:\ARM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嵌入式开发光盘资料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\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华清远见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-WSN4412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-2015-07-29\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工具软件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\Windows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\USB 转串口驱动\CH340\CH341SER.EXE”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604838"/>
            <a:ext cx="5338763" cy="58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40" y="2082483"/>
            <a:ext cx="6229350" cy="4051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602105" y="1440180"/>
            <a:ext cx="5605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安装结束，查看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设备管理器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的端口情况。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rcRect l="22891" b="-19000"/>
          <a:stretch>
            <a:fillRect/>
          </a:stretch>
        </p:blipFill>
        <p:spPr>
          <a:xfrm>
            <a:off x="863283" y="341630"/>
            <a:ext cx="3319462" cy="604838"/>
          </a:xfrm>
        </p:spPr>
      </p:pic>
      <p:pic>
        <p:nvPicPr>
          <p:cNvPr id="17411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8" y="1607820"/>
            <a:ext cx="4989512" cy="487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05" y="1607820"/>
            <a:ext cx="4764088" cy="458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135" y="6478270"/>
            <a:ext cx="9777413" cy="750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0400" y="962660"/>
            <a:ext cx="10760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运行“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D:\ARM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嵌入式开发光盘资料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\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华清远见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-WSN4412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-2015-07-29\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工具软件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\Windows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\串口调试工具\PUTTY.EXE”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rcRect l="22891" b="-19000"/>
          <a:stretch>
            <a:fillRect/>
          </a:stretch>
        </p:blipFill>
        <p:spPr>
          <a:xfrm>
            <a:off x="863283" y="341630"/>
            <a:ext cx="3319462" cy="604838"/>
          </a:xfrm>
        </p:spPr>
      </p:pic>
      <p:sp>
        <p:nvSpPr>
          <p:cNvPr id="2" name="文本框 1"/>
          <p:cNvSpPr txBox="1"/>
          <p:nvPr/>
        </p:nvSpPr>
        <p:spPr>
          <a:xfrm>
            <a:off x="660400" y="962660"/>
            <a:ext cx="107607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COM7 是串口号，不同机器、不同接口都有差异，请查看设备管理器中的信息。最后点击“Open”打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开串口。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关闭开发板电源，然后打开电源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，此时串口终端会显示</a:t>
            </a:r>
          </a:p>
        </p:txBody>
      </p:sp>
      <p:pic>
        <p:nvPicPr>
          <p:cNvPr id="1945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75" y="2418715"/>
            <a:ext cx="6300788" cy="3987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4"/>
          <p:cNvPicPr>
            <a:picLocks noChangeAspect="1"/>
          </p:cNvPicPr>
          <p:nvPr/>
        </p:nvPicPr>
        <p:blipFill>
          <a:blip r:embed="rId3"/>
          <a:srcRect b="17001"/>
          <a:stretch>
            <a:fillRect/>
          </a:stretch>
        </p:blipFill>
        <p:spPr>
          <a:xfrm>
            <a:off x="1363980" y="1257300"/>
            <a:ext cx="7664450" cy="4358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内容占位符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2838" y="601663"/>
            <a:ext cx="3771900" cy="449262"/>
          </a:xfrm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4"/>
          <p:cNvPicPr>
            <a:picLocks noChangeAspect="1"/>
          </p:cNvPicPr>
          <p:nvPr/>
        </p:nvPicPr>
        <p:blipFill>
          <a:blip r:embed="rId3"/>
          <a:srcRect t="81705"/>
          <a:stretch>
            <a:fillRect/>
          </a:stretch>
        </p:blipFill>
        <p:spPr>
          <a:xfrm>
            <a:off x="1313180" y="1227455"/>
            <a:ext cx="7664450" cy="960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内容占位符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2838" y="601663"/>
            <a:ext cx="3771900" cy="449262"/>
          </a:xfrm>
        </p:spPr>
      </p:pic>
      <p:pic>
        <p:nvPicPr>
          <p:cNvPr id="2150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920" y="2431415"/>
            <a:ext cx="5682615" cy="4121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27443" y="1658303"/>
            <a:ext cx="9799638" cy="2570163"/>
          </a:xfrm>
        </p:spPr>
        <p:txBody>
          <a:bodyPr vert="horz" lIns="90000" tIns="46800" rIns="90000" bIns="46800" rtlCol="0" anchor="b" anchorCtr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实验五</a:t>
            </a:r>
            <a:b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b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</a:b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Eclipse for ARM</a:t>
            </a: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的使用</a:t>
            </a:r>
            <a:r>
              <a:rPr kumimoji="0" lang="en-US" altLang="zh-CN" sz="4400" b="1" i="0" u="none" strike="noStrike" kern="1200" cap="none" spc="30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 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274445" y="783590"/>
            <a:ext cx="9511665" cy="489364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一、实验名称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Eclipse for ARM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的使用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二、实验目的和要求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熟悉</a:t>
            </a:r>
            <a:r>
              <a:rPr kumimoji="0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ARM</a:t>
            </a: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开发环境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为后期开发工作做准备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三、实验设备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华清远见开发环境，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FS4412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开发板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四、实验内容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 熟练使用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Eclipse for ARM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软件平台。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、以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灯程序为例，对程序导入、调试并运行，最终点亮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灯。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961453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1">
                <a:solidFill>
                  <a:srgbClr val="00B050"/>
                </a:solidFill>
              </a:rPr>
              <a:t>2.1 </a:t>
            </a:r>
            <a:r>
              <a:rPr lang="zh-CN" altLang="en-US" b="1">
                <a:solidFill>
                  <a:srgbClr val="00B050"/>
                </a:solidFill>
              </a:rPr>
              <a:t>Reset/Power/Volume 按键：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FS-WSN4412 开发平台（版本不同可能替换为拨码开关）包含 4 个按键。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1 个 Reset 复位按键（长按复位的模式）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1 个 Power 电源按键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2 个音量控制按键。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其中 Reset 复位按键的设计方便了开发人员调试，而 Power 和 Volume+/-按键的则完全按照现在主流的手机和平板的设计。其中 Power 键作为开发板的电源按键，可以使开发板唤醒或者睡眠，Volume+/-按键则可以调节 Android 下的音量。而且，FS-WSN4412 平台还具备类似同时按住 Power 键和 Volume - 按键，可以对 Android 的当前屏幕截图等实用的功能。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rcRect t="8299" b="80446"/>
          <a:stretch>
            <a:fillRect/>
          </a:stretch>
        </p:blipFill>
        <p:spPr>
          <a:xfrm>
            <a:off x="990600" y="1612265"/>
            <a:ext cx="9747250" cy="828040"/>
          </a:xfrm>
        </p:spPr>
      </p:pic>
      <p:pic>
        <p:nvPicPr>
          <p:cNvPr id="7170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608013"/>
            <a:ext cx="4179888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17412"/>
          <p:cNvSpPr txBox="1"/>
          <p:nvPr/>
        </p:nvSpPr>
        <p:spPr>
          <a:xfrm>
            <a:off x="1791335" y="2706688"/>
            <a:ext cx="7186613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D:\ARM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嵌入式开发光盘资料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华清远见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-WSN4412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资料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-2015-07-29</a:t>
            </a:r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825" y="655638"/>
            <a:ext cx="6340475" cy="554037"/>
          </a:xfrm>
        </p:spPr>
      </p:pic>
      <p:pic>
        <p:nvPicPr>
          <p:cNvPr id="819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3" y="1301750"/>
            <a:ext cx="10255250" cy="1201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8" y="2625725"/>
            <a:ext cx="8534400" cy="3317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899160" y="864870"/>
            <a:ext cx="9511665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一、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实验目的和要求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利用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Exynos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 4412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熟练使用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Eclipse for ARM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平台进行软件调试、测试。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二、实验设备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华清远见开发环境、开发板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三、实验内容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1、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灯</a:t>
            </a: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程序代码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为例，对程序导入、调试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530860" marR="0" lvl="0" indent="-7112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2、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配置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FS-JTAG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调试工具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487363"/>
            <a:ext cx="6380162" cy="758825"/>
          </a:xfrm>
        </p:spPr>
      </p:pic>
      <p:pic>
        <p:nvPicPr>
          <p:cNvPr id="22530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606550"/>
            <a:ext cx="8980488" cy="4660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487363"/>
            <a:ext cx="6380162" cy="758825"/>
          </a:xfrm>
        </p:spPr>
      </p:pic>
      <p:pic>
        <p:nvPicPr>
          <p:cNvPr id="2662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913" y="1565275"/>
            <a:ext cx="6877050" cy="40528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487363"/>
            <a:ext cx="6380162" cy="758825"/>
          </a:xfrm>
        </p:spPr>
      </p:pic>
      <p:pic>
        <p:nvPicPr>
          <p:cNvPr id="2765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" y="1395413"/>
            <a:ext cx="7869238" cy="5203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28674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2" y="1241224"/>
            <a:ext cx="9183688" cy="2233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388" y="3048000"/>
            <a:ext cx="4049712" cy="34417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2969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8" y="1365250"/>
            <a:ext cx="7951787" cy="4886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30722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3" y="1223963"/>
            <a:ext cx="11450637" cy="900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75" y="1803400"/>
            <a:ext cx="4591050" cy="47609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3174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50" y="1084263"/>
            <a:ext cx="7958138" cy="53117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5970" y="1503680"/>
            <a:ext cx="653161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</a:rPr>
              <a:t>2.</a:t>
            </a:r>
            <a:r>
              <a:rPr lang="en-US" altLang="zh-CN" b="1">
                <a:solidFill>
                  <a:srgbClr val="00B050"/>
                </a:solidFill>
              </a:rPr>
              <a:t>2</a:t>
            </a:r>
            <a:r>
              <a:rPr lang="zh-CN" altLang="en-US" b="1">
                <a:solidFill>
                  <a:srgbClr val="00B050"/>
                </a:solidFill>
              </a:rPr>
              <a:t> 媒体播放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FS-WSN4412 开发平台可以流畅的播放 1080P 的高清视频，以及高清游戏。连接耳机及麦克风如图。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音频接口和 HDMI 接口（可以使用 VGA 模块转换使用 VGA 接口的显示器），即可把开发板像高清播放器一样使用。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拷贝文件到 SD 卡的 FAT 分区或者使用 Android 同步工具（如豌豆荚等）同步视频到开发板内，即可以使用 Android 下的图库应用（图库仅仅可以播放硬解码格式，使用 MX Player 或者 Mobo Player 等媒体播放软件可以播放更多的格式）播放视频。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430" y="3224530"/>
            <a:ext cx="3591560" cy="2948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880" y="417195"/>
            <a:ext cx="2994660" cy="2708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b="16153"/>
          <a:stretch>
            <a:fillRect/>
          </a:stretch>
        </p:blipFill>
        <p:spPr>
          <a:xfrm>
            <a:off x="4343400" y="5264150"/>
            <a:ext cx="3504565" cy="1796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970" y="8026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</a:rPr>
              <a:t>二、</a:t>
            </a:r>
            <a:r>
              <a:rPr lang="zh-CN" altLang="en-US" sz="2800" b="1">
                <a:solidFill>
                  <a:srgbClr val="C00000"/>
                </a:solidFill>
                <a:sym typeface="+mn-ea"/>
              </a:rPr>
              <a:t>实验箱功能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32770" name="图片 2"/>
          <p:cNvPicPr>
            <a:picLocks noChangeAspect="1"/>
          </p:cNvPicPr>
          <p:nvPr/>
        </p:nvPicPr>
        <p:blipFill>
          <a:blip r:embed="rId4"/>
          <a:srcRect t="-3699" r="43289"/>
          <a:stretch>
            <a:fillRect/>
          </a:stretch>
        </p:blipFill>
        <p:spPr>
          <a:xfrm>
            <a:off x="1046163" y="1358900"/>
            <a:ext cx="4684712" cy="49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88" y="735013"/>
            <a:ext cx="4794250" cy="5961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2" name="图片 5"/>
          <p:cNvPicPr>
            <a:picLocks noChangeAspect="1"/>
          </p:cNvPicPr>
          <p:nvPr/>
        </p:nvPicPr>
        <p:blipFill>
          <a:blip r:embed="rId4"/>
          <a:srcRect l="56404" t="-4887"/>
          <a:stretch>
            <a:fillRect/>
          </a:stretch>
        </p:blipFill>
        <p:spPr>
          <a:xfrm>
            <a:off x="901700" y="2251075"/>
            <a:ext cx="3602038" cy="5048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3379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75" y="1803400"/>
            <a:ext cx="8074025" cy="2451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63" y="476250"/>
            <a:ext cx="5688012" cy="608013"/>
          </a:xfrm>
        </p:spPr>
      </p:pic>
      <p:pic>
        <p:nvPicPr>
          <p:cNvPr id="3481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200150"/>
            <a:ext cx="8890000" cy="1009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3" y="2282825"/>
            <a:ext cx="5905500" cy="394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6" name="图片 5"/>
          <p:cNvPicPr>
            <a:picLocks noChangeAspect="1"/>
          </p:cNvPicPr>
          <p:nvPr/>
        </p:nvPicPr>
        <p:blipFill>
          <a:blip r:embed="rId6"/>
          <a:srcRect r="20798"/>
          <a:stretch>
            <a:fillRect/>
          </a:stretch>
        </p:blipFill>
        <p:spPr>
          <a:xfrm>
            <a:off x="6600825" y="2693988"/>
            <a:ext cx="5270500" cy="27003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150" y="517525"/>
            <a:ext cx="4957763" cy="1125538"/>
          </a:xfrm>
        </p:spPr>
      </p:pic>
      <p:pic>
        <p:nvPicPr>
          <p:cNvPr id="3584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38" y="1765300"/>
            <a:ext cx="11077575" cy="1379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75" y="2522538"/>
            <a:ext cx="4935538" cy="46466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3686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114425"/>
            <a:ext cx="3195638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619125"/>
            <a:ext cx="7083425" cy="59134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3789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114425"/>
            <a:ext cx="3195638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75" y="1514475"/>
            <a:ext cx="9491663" cy="49355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3891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114425"/>
            <a:ext cx="3195638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517525"/>
            <a:ext cx="8537575" cy="63404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3993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975" y="593725"/>
            <a:ext cx="7497763" cy="56705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096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1704975"/>
            <a:ext cx="9831387" cy="127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113" y="361950"/>
            <a:ext cx="7929562" cy="61547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 r="26807" b="46870"/>
          <a:stretch>
            <a:fillRect/>
          </a:stretch>
        </p:blipFill>
        <p:spPr>
          <a:xfrm>
            <a:off x="819150" y="517525"/>
            <a:ext cx="3629025" cy="596900"/>
          </a:xfrm>
        </p:spPr>
      </p:pic>
      <p:pic>
        <p:nvPicPr>
          <p:cNvPr id="4301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114425"/>
            <a:ext cx="3195637" cy="50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1704975"/>
            <a:ext cx="9831387" cy="127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t="7414"/>
          <a:stretch>
            <a:fillRect/>
          </a:stretch>
        </p:blipFill>
        <p:spPr>
          <a:xfrm>
            <a:off x="4052365" y="735013"/>
            <a:ext cx="7713662" cy="57007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c4ODkyYTk0ZWUwOTQ1NWZmMjNiMjJjNDVmNWMzMmMifQ=="/>
  <p:tag name="KSO_WPP_MARK_KEY" val="aa88fda4-e8d3-4801-805d-e9f4234b11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7.4992125984252,&quot;width&quot;:11972.499212598424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284,&quot;width&quot;:1767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74,&quot;width&quot;:647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69,&quot;width&quot;:432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7.4992125984252,&quot;width&quot;:11972.499212598424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4411</Words>
  <Application>Microsoft Office PowerPoint</Application>
  <PresentationFormat>宽屏</PresentationFormat>
  <Paragraphs>494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118</vt:i4>
      </vt:variant>
    </vt:vector>
  </HeadingPairs>
  <TitlesOfParts>
    <vt:vector size="125" baseType="lpstr">
      <vt:lpstr>宋体</vt:lpstr>
      <vt:lpstr>Arial</vt:lpstr>
      <vt:lpstr>Calibri</vt:lpstr>
      <vt:lpstr>Wingdings</vt:lpstr>
      <vt:lpstr>Office 主题​​</vt:lpstr>
      <vt:lpstr>Office Theme</vt:lpstr>
      <vt:lpstr>1_Office 主题​​</vt:lpstr>
      <vt:lpstr>实验一  嵌入式 ARM 开发平台的认识及Android系统应用</vt:lpstr>
      <vt:lpstr>一、平台概述        高性能的 ARM Cortex-A9 开发平台，FS-WSN4412 采用三星 ARM Exynos 4412 四核处理器，运行主频高达 1.6GHz，其处理速度和节能能力比起双核大幅提高。       对比上一代的双核处理器，四核能提供翻倍的处理能力以及减半的功耗，这也为精细的显示效果、1080P 拍摄及播放、以及各方面的超高流畅度运行莫定了基础。       FS-WSN4412 提供了丰富的板载资源以及扩展接口，搭配FS-JTAG ARM 仿真器，无论是用于教学、自学还是项目研发，都是非常完善的开发平台。</vt:lpstr>
      <vt:lpstr>实验箱结构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实验三  嵌入式Linux交叉环境搭建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实验四  ARM开发环境的搭建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实验五  Eclipse for ARM的使用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实验六  LED 驱动设计及应用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  嵌入式 ARM 开发平台的认识及Android系统应用</dc:title>
  <dc:creator/>
  <cp:lastModifiedBy>Yang kyle</cp:lastModifiedBy>
  <cp:revision>209</cp:revision>
  <dcterms:created xsi:type="dcterms:W3CDTF">2019-06-19T02:08:00Z</dcterms:created>
  <dcterms:modified xsi:type="dcterms:W3CDTF">2023-03-05T07:14:57Z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203CFD69075B426EA919704BA88548E3</vt:lpwstr>
  </property>
</Properties>
</file>